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5"/>
  </p:notesMasterIdLst>
  <p:handoutMasterIdLst>
    <p:handoutMasterId r:id="rId66"/>
  </p:handoutMasterIdLst>
  <p:sldIdLst>
    <p:sldId id="285" r:id="rId2"/>
    <p:sldId id="673" r:id="rId3"/>
    <p:sldId id="674" r:id="rId4"/>
    <p:sldId id="481" r:id="rId5"/>
    <p:sldId id="675" r:id="rId6"/>
    <p:sldId id="676" r:id="rId7"/>
    <p:sldId id="300" r:id="rId8"/>
    <p:sldId id="677" r:id="rId9"/>
    <p:sldId id="494" r:id="rId10"/>
    <p:sldId id="573" r:id="rId11"/>
    <p:sldId id="304" r:id="rId12"/>
    <p:sldId id="678" r:id="rId13"/>
    <p:sldId id="679" r:id="rId14"/>
    <p:sldId id="310" r:id="rId15"/>
    <p:sldId id="420" r:id="rId16"/>
    <p:sldId id="417" r:id="rId17"/>
    <p:sldId id="586" r:id="rId18"/>
    <p:sldId id="583" r:id="rId19"/>
    <p:sldId id="587" r:id="rId20"/>
    <p:sldId id="588" r:id="rId21"/>
    <p:sldId id="600" r:id="rId22"/>
    <p:sldId id="581" r:id="rId23"/>
    <p:sldId id="345" r:id="rId24"/>
    <p:sldId id="645" r:id="rId25"/>
    <p:sldId id="646" r:id="rId26"/>
    <p:sldId id="647" r:id="rId27"/>
    <p:sldId id="260" r:id="rId28"/>
    <p:sldId id="261" r:id="rId29"/>
    <p:sldId id="650" r:id="rId30"/>
    <p:sldId id="648" r:id="rId31"/>
    <p:sldId id="262" r:id="rId32"/>
    <p:sldId id="264" r:id="rId33"/>
    <p:sldId id="649" r:id="rId34"/>
    <p:sldId id="651" r:id="rId35"/>
    <p:sldId id="652" r:id="rId36"/>
    <p:sldId id="653" r:id="rId37"/>
    <p:sldId id="297" r:id="rId38"/>
    <p:sldId id="654" r:id="rId39"/>
    <p:sldId id="655" r:id="rId40"/>
    <p:sldId id="298" r:id="rId41"/>
    <p:sldId id="672" r:id="rId42"/>
    <p:sldId id="680" r:id="rId43"/>
    <p:sldId id="684" r:id="rId44"/>
    <p:sldId id="482" r:id="rId45"/>
    <p:sldId id="681" r:id="rId46"/>
    <p:sldId id="322" r:id="rId47"/>
    <p:sldId id="686" r:id="rId48"/>
    <p:sldId id="323" r:id="rId49"/>
    <p:sldId id="324" r:id="rId50"/>
    <p:sldId id="685" r:id="rId51"/>
    <p:sldId id="683" r:id="rId52"/>
    <p:sldId id="687" r:id="rId53"/>
    <p:sldId id="325" r:id="rId54"/>
    <p:sldId id="326" r:id="rId55"/>
    <p:sldId id="688" r:id="rId56"/>
    <p:sldId id="689" r:id="rId57"/>
    <p:sldId id="690" r:id="rId58"/>
    <p:sldId id="691" r:id="rId59"/>
    <p:sldId id="330" r:id="rId60"/>
    <p:sldId id="426" r:id="rId61"/>
    <p:sldId id="644" r:id="rId62"/>
    <p:sldId id="428" r:id="rId63"/>
    <p:sldId id="429" r:id="rId64"/>
  </p:sldIdLst>
  <p:sldSz cx="4610100" cy="3460750"/>
  <p:notesSz cx="4610100" cy="3460750"/>
  <p:defaultTextStyle>
    <a:defPPr>
      <a:defRPr lang="en-J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43"/>
    <p:restoredTop sz="94697"/>
  </p:normalViewPr>
  <p:slideViewPr>
    <p:cSldViewPr>
      <p:cViewPr varScale="1">
        <p:scale>
          <a:sx n="236" d="100"/>
          <a:sy n="236" d="100"/>
        </p:scale>
        <p:origin x="1352" y="184"/>
      </p:cViewPr>
      <p:guideLst>
        <p:guide orient="horz" pos="2880"/>
        <p:guide pos="2160"/>
      </p:guideLst>
    </p:cSldViewPr>
  </p:slideViewPr>
  <p:notesTextViewPr>
    <p:cViewPr>
      <p:scale>
        <a:sx n="100" d="100"/>
        <a:sy n="100" d="100"/>
      </p:scale>
      <p:origin x="0" y="0"/>
    </p:cViewPr>
  </p:notesTextViewPr>
  <p:notesViewPr>
    <p:cSldViewPr>
      <p:cViewPr varScale="1">
        <p:scale>
          <a:sx n="256" d="100"/>
          <a:sy n="256" d="100"/>
        </p:scale>
        <p:origin x="2336"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476FA8-26A4-2428-6C6E-D1C462948AB9}"/>
              </a:ext>
            </a:extLst>
          </p:cNvPr>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JO"/>
          </a:p>
        </p:txBody>
      </p:sp>
      <p:sp>
        <p:nvSpPr>
          <p:cNvPr id="3" name="Date Placeholder 2">
            <a:extLst>
              <a:ext uri="{FF2B5EF4-FFF2-40B4-BE49-F238E27FC236}">
                <a16:creationId xmlns:a16="http://schemas.microsoft.com/office/drawing/2014/main" id="{F9795523-0195-BE23-BC6A-84B47639E34B}"/>
              </a:ext>
            </a:extLst>
          </p:cNvPr>
          <p:cNvSpPr>
            <a:spLocks noGrp="1"/>
          </p:cNvSpPr>
          <p:nvPr>
            <p:ph type="dt" sz="quarter" idx="1"/>
          </p:nvPr>
        </p:nvSpPr>
        <p:spPr>
          <a:xfrm>
            <a:off x="2611438" y="0"/>
            <a:ext cx="1997075" cy="173038"/>
          </a:xfrm>
          <a:prstGeom prst="rect">
            <a:avLst/>
          </a:prstGeom>
        </p:spPr>
        <p:txBody>
          <a:bodyPr vert="horz" lIns="91440" tIns="45720" rIns="91440" bIns="45720" rtlCol="0"/>
          <a:lstStyle>
            <a:lvl1pPr algn="r">
              <a:defRPr sz="1200"/>
            </a:lvl1pPr>
          </a:lstStyle>
          <a:p>
            <a:fld id="{D6B841A9-A462-9D42-B73C-E9E820DC16C1}" type="datetimeFigureOut">
              <a:rPr lang="en-JO" smtClean="0"/>
              <a:t>13/09/2025</a:t>
            </a:fld>
            <a:endParaRPr lang="en-JO"/>
          </a:p>
        </p:txBody>
      </p:sp>
      <p:sp>
        <p:nvSpPr>
          <p:cNvPr id="4" name="Footer Placeholder 3">
            <a:extLst>
              <a:ext uri="{FF2B5EF4-FFF2-40B4-BE49-F238E27FC236}">
                <a16:creationId xmlns:a16="http://schemas.microsoft.com/office/drawing/2014/main" id="{6479299A-E37C-7E5B-08B7-F16E6017582D}"/>
              </a:ext>
            </a:extLst>
          </p:cNvPr>
          <p:cNvSpPr>
            <a:spLocks noGrp="1"/>
          </p:cNvSpPr>
          <p:nvPr>
            <p:ph type="ftr" sz="quarter" idx="2"/>
          </p:nvPr>
        </p:nvSpPr>
        <p:spPr>
          <a:xfrm>
            <a:off x="0" y="3287713"/>
            <a:ext cx="1997075" cy="173037"/>
          </a:xfrm>
          <a:prstGeom prst="rect">
            <a:avLst/>
          </a:prstGeom>
        </p:spPr>
        <p:txBody>
          <a:bodyPr vert="horz" lIns="91440" tIns="45720" rIns="91440" bIns="45720" rtlCol="0" anchor="b"/>
          <a:lstStyle>
            <a:lvl1pPr algn="l">
              <a:defRPr sz="1200"/>
            </a:lvl1pPr>
          </a:lstStyle>
          <a:p>
            <a:endParaRPr lang="en-JO"/>
          </a:p>
        </p:txBody>
      </p:sp>
      <p:sp>
        <p:nvSpPr>
          <p:cNvPr id="5" name="Slide Number Placeholder 4">
            <a:extLst>
              <a:ext uri="{FF2B5EF4-FFF2-40B4-BE49-F238E27FC236}">
                <a16:creationId xmlns:a16="http://schemas.microsoft.com/office/drawing/2014/main" id="{58FA2FC2-2B50-3DB2-B4DC-491CC3E52750}"/>
              </a:ext>
            </a:extLst>
          </p:cNvPr>
          <p:cNvSpPr>
            <a:spLocks noGrp="1"/>
          </p:cNvSpPr>
          <p:nvPr>
            <p:ph type="sldNum" sz="quarter" idx="3"/>
          </p:nvPr>
        </p:nvSpPr>
        <p:spPr>
          <a:xfrm>
            <a:off x="2611438" y="3287713"/>
            <a:ext cx="1997075" cy="173037"/>
          </a:xfrm>
          <a:prstGeom prst="rect">
            <a:avLst/>
          </a:prstGeom>
        </p:spPr>
        <p:txBody>
          <a:bodyPr vert="horz" lIns="91440" tIns="45720" rIns="91440" bIns="45720" rtlCol="0" anchor="b"/>
          <a:lstStyle>
            <a:lvl1pPr algn="r">
              <a:defRPr sz="1200"/>
            </a:lvl1pPr>
          </a:lstStyle>
          <a:p>
            <a:fld id="{49697F8C-8879-FD48-B418-1984B80DA1B2}" type="slidenum">
              <a:rPr lang="en-JO" smtClean="0"/>
              <a:t>‹#›</a:t>
            </a:fld>
            <a:endParaRPr lang="en-JO"/>
          </a:p>
        </p:txBody>
      </p:sp>
    </p:spTree>
    <p:extLst>
      <p:ext uri="{BB962C8B-B14F-4D97-AF65-F5344CB8AC3E}">
        <p14:creationId xmlns:p14="http://schemas.microsoft.com/office/powerpoint/2010/main" val="33296186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JO"/>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F15BA6A6-5030-5D42-882A-01B3DDD64073}" type="datetimeFigureOut">
              <a:rPr lang="en-JO" smtClean="0"/>
              <a:t>13/09/2025</a:t>
            </a:fld>
            <a:endParaRPr lang="en-JO"/>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JO"/>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O"/>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JO"/>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C8E1B438-D85F-6048-A414-B356208B0630}" type="slidenum">
              <a:rPr lang="en-JO" smtClean="0"/>
              <a:t>‹#›</a:t>
            </a:fld>
            <a:endParaRPr lang="en-JO"/>
          </a:p>
        </p:txBody>
      </p:sp>
    </p:spTree>
    <p:extLst>
      <p:ext uri="{BB962C8B-B14F-4D97-AF65-F5344CB8AC3E}">
        <p14:creationId xmlns:p14="http://schemas.microsoft.com/office/powerpoint/2010/main" val="1760081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9</a:t>
            </a:fld>
            <a:endParaRPr lang="en-US"/>
          </a:p>
        </p:txBody>
      </p:sp>
    </p:spTree>
    <p:extLst>
      <p:ext uri="{BB962C8B-B14F-4D97-AF65-F5344CB8AC3E}">
        <p14:creationId xmlns:p14="http://schemas.microsoft.com/office/powerpoint/2010/main" val="4031971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B02277-9392-41C3-AA11-A5F619BDEEAB}" type="slidenum">
              <a:rPr lang="en-US" smtClean="0"/>
              <a:t>10</a:t>
            </a:fld>
            <a:endParaRPr lang="en-US"/>
          </a:p>
        </p:txBody>
      </p:sp>
    </p:spTree>
    <p:extLst>
      <p:ext uri="{BB962C8B-B14F-4D97-AF65-F5344CB8AC3E}">
        <p14:creationId xmlns:p14="http://schemas.microsoft.com/office/powerpoint/2010/main" val="2551277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B02277-9392-41C3-AA11-A5F619BDEEAB}" type="slidenum">
              <a:rPr lang="en-US" smtClean="0"/>
              <a:t>19</a:t>
            </a:fld>
            <a:endParaRPr lang="en-US"/>
          </a:p>
        </p:txBody>
      </p:sp>
    </p:spTree>
    <p:extLst>
      <p:ext uri="{BB962C8B-B14F-4D97-AF65-F5344CB8AC3E}">
        <p14:creationId xmlns:p14="http://schemas.microsoft.com/office/powerpoint/2010/main" val="1375857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20</a:t>
            </a:fld>
            <a:endParaRPr lang="en-US"/>
          </a:p>
        </p:txBody>
      </p:sp>
    </p:spTree>
    <p:extLst>
      <p:ext uri="{BB962C8B-B14F-4D97-AF65-F5344CB8AC3E}">
        <p14:creationId xmlns:p14="http://schemas.microsoft.com/office/powerpoint/2010/main" val="51169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C8E1B438-D85F-6048-A414-B356208B0630}" type="slidenum">
              <a:rPr lang="en-JO" smtClean="0"/>
              <a:t>34</a:t>
            </a:fld>
            <a:endParaRPr lang="en-JO"/>
          </a:p>
        </p:txBody>
      </p:sp>
    </p:spTree>
    <p:extLst>
      <p:ext uri="{BB962C8B-B14F-4D97-AF65-F5344CB8AC3E}">
        <p14:creationId xmlns:p14="http://schemas.microsoft.com/office/powerpoint/2010/main" val="2353934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57" y="1072832"/>
            <a:ext cx="3918585" cy="72675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US"/>
              <a:t>Dr. Malak Abdullah</a:t>
            </a:r>
            <a:endParaRPr/>
          </a:p>
        </p:txBody>
      </p:sp>
      <p:sp>
        <p:nvSpPr>
          <p:cNvPr id="5" name="Holder 5"/>
          <p:cNvSpPr>
            <a:spLocks noGrp="1"/>
          </p:cNvSpPr>
          <p:nvPr>
            <p:ph type="dt" sz="half" idx="6"/>
          </p:nvPr>
        </p:nvSpPr>
        <p:spPr>
          <a:xfrm>
            <a:off x="230505" y="3218497"/>
            <a:ext cx="1060323" cy="173037"/>
          </a:xfrm>
          <a:prstGeom prst="rect">
            <a:avLst/>
          </a:prstGeom>
        </p:spPr>
        <p:txBody>
          <a:bodyPr lIns="0" tIns="0" rIns="0" bIns="0"/>
          <a:lstStyle>
            <a:lvl1pPr algn="l">
              <a:defRPr>
                <a:solidFill>
                  <a:schemeClr val="tx1">
                    <a:tint val="75000"/>
                  </a:schemeClr>
                </a:solidFill>
              </a:defRPr>
            </a:lvl1pPr>
          </a:lstStyle>
          <a:p>
            <a:r>
              <a:rPr lang="en-US"/>
              <a:t>First Semester 2021-2022</a:t>
            </a:r>
          </a:p>
        </p:txBody>
      </p:sp>
      <p:sp>
        <p:nvSpPr>
          <p:cNvPr id="6" name="Holder 6"/>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04206"/>
            <a:ext cx="4610100" cy="467780"/>
          </a:xfrm>
        </p:spPr>
        <p:txBody>
          <a:bodyPr>
            <a:normAutofit/>
          </a:bodyPr>
          <a:lstStyle>
            <a:lvl1pPr>
              <a:defRPr sz="1959">
                <a:solidFill>
                  <a:srgbClr val="002060"/>
                </a:solidFill>
                <a:latin typeface="Palatino Linotype" panose="02040502050505030304" pitchFamily="18" charset="0"/>
              </a:defRPr>
            </a:lvl1pPr>
          </a:lstStyle>
          <a:p>
            <a:r>
              <a:rPr lang="en-US" dirty="0"/>
              <a:t>Click to edit Master title style</a:t>
            </a:r>
          </a:p>
        </p:txBody>
      </p:sp>
      <p:sp>
        <p:nvSpPr>
          <p:cNvPr id="3" name="Content Placeholder 2"/>
          <p:cNvSpPr>
            <a:spLocks noGrp="1"/>
          </p:cNvSpPr>
          <p:nvPr>
            <p:ph idx="1"/>
          </p:nvPr>
        </p:nvSpPr>
        <p:spPr>
          <a:xfrm>
            <a:off x="126809" y="930954"/>
            <a:ext cx="4392788" cy="548163"/>
          </a:xfrm>
        </p:spPr>
        <p:txBody>
          <a:bodyPr/>
          <a:lstStyle>
            <a:lvl1pPr marL="128658" indent="-128658">
              <a:buClr>
                <a:schemeClr val="tx2"/>
              </a:buClr>
              <a:buSzPct val="90000"/>
              <a:buFont typeface="Palatino Linotype" panose="02040502050505030304" pitchFamily="18" charset="0"/>
              <a:buChar char="•"/>
              <a:defRPr sz="891">
                <a:latin typeface="Palatino Linotype" panose="02040502050505030304" pitchFamily="18" charset="0"/>
              </a:defRPr>
            </a:lvl1pPr>
            <a:lvl2pPr marL="281352" indent="-101089">
              <a:buClr>
                <a:schemeClr val="tx2"/>
              </a:buClr>
              <a:buSzPct val="90000"/>
              <a:buFont typeface="Wingdings" panose="05000000000000000000" pitchFamily="2" charset="2"/>
              <a:buChar char="§"/>
              <a:defRPr sz="802">
                <a:latin typeface="Palatino Linotype" panose="02040502050505030304" pitchFamily="18" charset="0"/>
              </a:defRPr>
            </a:lvl2pPr>
            <a:lvl3pPr marL="407182" indent="-77054">
              <a:buClr>
                <a:schemeClr val="tx2"/>
              </a:buClr>
              <a:buFont typeface="Courier New" panose="02070309020205020404" pitchFamily="49" charset="0"/>
              <a:buChar char="o"/>
              <a:defRPr sz="712">
                <a:latin typeface="Palatino Linotype" panose="02040502050505030304" pitchFamily="18" charset="0"/>
              </a:defRPr>
            </a:lvl3pPr>
            <a:lvl4pPr marL="510392" indent="-77761">
              <a:buClr>
                <a:schemeClr val="tx2"/>
              </a:buClr>
              <a:defRPr sz="623">
                <a:latin typeface="Palatino Linotype" panose="02040502050505030304" pitchFamily="18" charset="0"/>
              </a:defRPr>
            </a:lvl4pPr>
            <a:lvl5pPr marL="612894" indent="-77054">
              <a:buClr>
                <a:schemeClr val="tx2"/>
              </a:buClr>
              <a:defRPr sz="534">
                <a:latin typeface="Palatino Linotype" panose="0204050205050503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4083948" y="3320969"/>
            <a:ext cx="508256" cy="174535"/>
          </a:xfrm>
          <a:prstGeom prst="rect">
            <a:avLst/>
          </a:prstGeom>
          <a:noFill/>
        </p:spPr>
        <p:txBody>
          <a:bodyPr wrap="square" rtlCol="0">
            <a:spAutoFit/>
          </a:bodyPr>
          <a:lstStyle/>
          <a:p>
            <a:pPr algn="r"/>
            <a:fld id="{00102D1B-0293-4647-B4E5-AE469158D403}" type="slidenum">
              <a:rPr lang="en-US" sz="534" smtClean="0">
                <a:solidFill>
                  <a:schemeClr val="bg1">
                    <a:lumMod val="50000"/>
                  </a:schemeClr>
                </a:solidFill>
              </a:rPr>
              <a:pPr algn="r"/>
              <a:t>‹#›</a:t>
            </a:fld>
            <a:endParaRPr lang="en-US" sz="445" dirty="0">
              <a:solidFill>
                <a:schemeClr val="bg1">
                  <a:lumMod val="50000"/>
                </a:schemeClr>
              </a:solidFill>
            </a:endParaRPr>
          </a:p>
        </p:txBody>
      </p:sp>
      <p:cxnSp>
        <p:nvCxnSpPr>
          <p:cNvPr id="6" name="Straight Connector 5"/>
          <p:cNvCxnSpPr/>
          <p:nvPr userDrawn="1"/>
        </p:nvCxnSpPr>
        <p:spPr>
          <a:xfrm>
            <a:off x="126809" y="676591"/>
            <a:ext cx="4392788" cy="0"/>
          </a:xfrm>
          <a:prstGeom prst="line">
            <a:avLst/>
          </a:prstGeom>
          <a:ln w="25400" cap="rnd">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F1ED4208-0E0E-41E2-BD22-594964537DF2}"/>
              </a:ext>
            </a:extLst>
          </p:cNvPr>
          <p:cNvSpPr>
            <a:spLocks noGrp="1"/>
          </p:cNvSpPr>
          <p:nvPr>
            <p:ph idx="10" hasCustomPrompt="1"/>
          </p:nvPr>
        </p:nvSpPr>
        <p:spPr>
          <a:xfrm>
            <a:off x="126809" y="672316"/>
            <a:ext cx="2838315" cy="155972"/>
          </a:xfrm>
        </p:spPr>
        <p:txBody>
          <a:bodyPr>
            <a:normAutofit/>
          </a:bodyPr>
          <a:lstStyle>
            <a:lvl1pPr marL="0" indent="0">
              <a:buNone/>
              <a:defRPr sz="623" i="1">
                <a:latin typeface="Palatino Linotype" panose="02040502050505030304" pitchFamily="18" charset="0"/>
              </a:defRPr>
            </a:lvl1pPr>
            <a:lvl2pPr marL="307508" indent="-103917">
              <a:defRPr sz="802">
                <a:latin typeface="Palatino Linotype" panose="02040502050505030304" pitchFamily="18" charset="0"/>
              </a:defRPr>
            </a:lvl2pPr>
            <a:lvl3pPr marL="459494" indent="-104623">
              <a:buFont typeface="Wingdings" panose="05000000000000000000" pitchFamily="2" charset="2"/>
              <a:buChar char="§"/>
              <a:defRPr sz="712">
                <a:latin typeface="Palatino Linotype" panose="02040502050505030304" pitchFamily="18" charset="0"/>
              </a:defRPr>
            </a:lvl3pPr>
            <a:lvl4pPr marL="610773" indent="-99675">
              <a:buFont typeface="Arial" panose="020B0604020202020204" pitchFamily="34" charset="0"/>
              <a:buChar char="»"/>
              <a:defRPr sz="623">
                <a:latin typeface="Palatino Linotype" panose="02040502050505030304" pitchFamily="18" charset="0"/>
              </a:defRPr>
            </a:lvl4pPr>
            <a:lvl5pPr>
              <a:defRPr sz="671">
                <a:latin typeface="Palatino Linotype" panose="02040502050505030304" pitchFamily="18" charset="0"/>
              </a:defRPr>
            </a:lvl5pPr>
          </a:lstStyle>
          <a:p>
            <a:pPr lvl="0"/>
            <a:r>
              <a:rPr lang="en-US" dirty="0"/>
              <a:t>Click to edit Master text styles</a:t>
            </a:r>
          </a:p>
        </p:txBody>
      </p:sp>
    </p:spTree>
    <p:extLst>
      <p:ext uri="{BB962C8B-B14F-4D97-AF65-F5344CB8AC3E}">
        <p14:creationId xmlns:p14="http://schemas.microsoft.com/office/powerpoint/2010/main" val="1014433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04206"/>
            <a:ext cx="4610100" cy="467780"/>
          </a:xfrm>
        </p:spPr>
        <p:txBody>
          <a:bodyPr>
            <a:normAutofit/>
          </a:bodyPr>
          <a:lstStyle>
            <a:lvl1pPr>
              <a:defRPr sz="1959">
                <a:solidFill>
                  <a:srgbClr val="002060"/>
                </a:solidFill>
                <a:latin typeface="Palatino Linotype" panose="02040502050505030304" pitchFamily="18" charset="0"/>
              </a:defRPr>
            </a:lvl1pPr>
          </a:lstStyle>
          <a:p>
            <a:r>
              <a:rPr lang="en-US" dirty="0"/>
              <a:t>Click to edit Master title style</a:t>
            </a:r>
          </a:p>
        </p:txBody>
      </p:sp>
      <p:sp>
        <p:nvSpPr>
          <p:cNvPr id="3" name="Content Placeholder 2"/>
          <p:cNvSpPr>
            <a:spLocks noGrp="1"/>
          </p:cNvSpPr>
          <p:nvPr>
            <p:ph idx="1"/>
          </p:nvPr>
        </p:nvSpPr>
        <p:spPr>
          <a:xfrm>
            <a:off x="126809" y="930954"/>
            <a:ext cx="4392788" cy="548163"/>
          </a:xfrm>
        </p:spPr>
        <p:txBody>
          <a:bodyPr/>
          <a:lstStyle>
            <a:lvl1pPr marL="128658" indent="-128658">
              <a:buClr>
                <a:schemeClr val="tx2"/>
              </a:buClr>
              <a:buSzPct val="90000"/>
              <a:buFont typeface="Palatino Linotype" panose="02040502050505030304" pitchFamily="18" charset="0"/>
              <a:buChar char="•"/>
              <a:defRPr sz="891">
                <a:latin typeface="Palatino Linotype" panose="02040502050505030304" pitchFamily="18" charset="0"/>
              </a:defRPr>
            </a:lvl1pPr>
            <a:lvl2pPr marL="281352" indent="-101089">
              <a:buClr>
                <a:schemeClr val="tx2"/>
              </a:buClr>
              <a:buSzPct val="90000"/>
              <a:buFont typeface="Wingdings" panose="05000000000000000000" pitchFamily="2" charset="2"/>
              <a:buChar char="§"/>
              <a:defRPr sz="802">
                <a:latin typeface="Palatino Linotype" panose="02040502050505030304" pitchFamily="18" charset="0"/>
              </a:defRPr>
            </a:lvl2pPr>
            <a:lvl3pPr marL="407182" indent="-77054">
              <a:buClr>
                <a:schemeClr val="tx2"/>
              </a:buClr>
              <a:buFont typeface="Courier New" panose="02070309020205020404" pitchFamily="49" charset="0"/>
              <a:buChar char="o"/>
              <a:defRPr sz="712">
                <a:latin typeface="Palatino Linotype" panose="02040502050505030304" pitchFamily="18" charset="0"/>
              </a:defRPr>
            </a:lvl3pPr>
            <a:lvl4pPr marL="510392" indent="-77761">
              <a:buClr>
                <a:schemeClr val="tx2"/>
              </a:buClr>
              <a:defRPr sz="623">
                <a:latin typeface="Palatino Linotype" panose="02040502050505030304" pitchFamily="18" charset="0"/>
              </a:defRPr>
            </a:lvl4pPr>
            <a:lvl5pPr marL="612894" indent="-77054">
              <a:buClr>
                <a:schemeClr val="tx2"/>
              </a:buClr>
              <a:defRPr sz="534">
                <a:latin typeface="Palatino Linotype" panose="0204050205050503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4083948" y="3320969"/>
            <a:ext cx="508256" cy="174535"/>
          </a:xfrm>
          <a:prstGeom prst="rect">
            <a:avLst/>
          </a:prstGeom>
          <a:noFill/>
        </p:spPr>
        <p:txBody>
          <a:bodyPr wrap="square" rtlCol="0">
            <a:spAutoFit/>
          </a:bodyPr>
          <a:lstStyle/>
          <a:p>
            <a:pPr algn="r"/>
            <a:fld id="{00102D1B-0293-4647-B4E5-AE469158D403}" type="slidenum">
              <a:rPr lang="en-US" sz="534" smtClean="0">
                <a:solidFill>
                  <a:schemeClr val="bg1">
                    <a:lumMod val="50000"/>
                  </a:schemeClr>
                </a:solidFill>
              </a:rPr>
              <a:pPr algn="r"/>
              <a:t>‹#›</a:t>
            </a:fld>
            <a:endParaRPr lang="en-US" sz="445" dirty="0">
              <a:solidFill>
                <a:schemeClr val="bg1">
                  <a:lumMod val="50000"/>
                </a:schemeClr>
              </a:solidFill>
            </a:endParaRPr>
          </a:p>
        </p:txBody>
      </p:sp>
      <p:cxnSp>
        <p:nvCxnSpPr>
          <p:cNvPr id="6" name="Straight Connector 5"/>
          <p:cNvCxnSpPr/>
          <p:nvPr userDrawn="1"/>
        </p:nvCxnSpPr>
        <p:spPr>
          <a:xfrm>
            <a:off x="126809" y="676591"/>
            <a:ext cx="4392788" cy="0"/>
          </a:xfrm>
          <a:prstGeom prst="line">
            <a:avLst/>
          </a:prstGeom>
          <a:ln w="25400" cap="rnd">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F1ED4208-0E0E-41E2-BD22-594964537DF2}"/>
              </a:ext>
            </a:extLst>
          </p:cNvPr>
          <p:cNvSpPr>
            <a:spLocks noGrp="1"/>
          </p:cNvSpPr>
          <p:nvPr>
            <p:ph idx="10" hasCustomPrompt="1"/>
          </p:nvPr>
        </p:nvSpPr>
        <p:spPr>
          <a:xfrm>
            <a:off x="126809" y="672316"/>
            <a:ext cx="2838315" cy="155972"/>
          </a:xfrm>
        </p:spPr>
        <p:txBody>
          <a:bodyPr>
            <a:normAutofit/>
          </a:bodyPr>
          <a:lstStyle>
            <a:lvl1pPr marL="0" indent="0">
              <a:buNone/>
              <a:defRPr sz="623" i="1">
                <a:latin typeface="Palatino Linotype" panose="02040502050505030304" pitchFamily="18" charset="0"/>
              </a:defRPr>
            </a:lvl1pPr>
            <a:lvl2pPr marL="307508" indent="-103917">
              <a:defRPr sz="802">
                <a:latin typeface="Palatino Linotype" panose="02040502050505030304" pitchFamily="18" charset="0"/>
              </a:defRPr>
            </a:lvl2pPr>
            <a:lvl3pPr marL="459494" indent="-104623">
              <a:buFont typeface="Wingdings" panose="05000000000000000000" pitchFamily="2" charset="2"/>
              <a:buChar char="§"/>
              <a:defRPr sz="712">
                <a:latin typeface="Palatino Linotype" panose="02040502050505030304" pitchFamily="18" charset="0"/>
              </a:defRPr>
            </a:lvl3pPr>
            <a:lvl4pPr marL="610773" indent="-99675">
              <a:buFont typeface="Arial" panose="020B0604020202020204" pitchFamily="34" charset="0"/>
              <a:buChar char="»"/>
              <a:defRPr sz="623">
                <a:latin typeface="Palatino Linotype" panose="02040502050505030304" pitchFamily="18" charset="0"/>
              </a:defRPr>
            </a:lvl4pPr>
            <a:lvl5pPr>
              <a:defRPr sz="671">
                <a:latin typeface="Palatino Linotype" panose="02040502050505030304" pitchFamily="18" charset="0"/>
              </a:defRPr>
            </a:lvl5pPr>
          </a:lstStyle>
          <a:p>
            <a:pPr lvl="0"/>
            <a:r>
              <a:rPr lang="en-US" dirty="0"/>
              <a:t>Click to edit Master text styles</a:t>
            </a:r>
          </a:p>
        </p:txBody>
      </p:sp>
    </p:spTree>
    <p:extLst>
      <p:ext uri="{BB962C8B-B14F-4D97-AF65-F5344CB8AC3E}">
        <p14:creationId xmlns:p14="http://schemas.microsoft.com/office/powerpoint/2010/main" val="2684450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04206"/>
            <a:ext cx="4610100" cy="467780"/>
          </a:xfrm>
        </p:spPr>
        <p:txBody>
          <a:bodyPr>
            <a:normAutofit/>
          </a:bodyPr>
          <a:lstStyle>
            <a:lvl1pPr>
              <a:defRPr sz="1959">
                <a:solidFill>
                  <a:srgbClr val="002060"/>
                </a:solidFill>
                <a:latin typeface="Palatino Linotype" panose="02040502050505030304" pitchFamily="18" charset="0"/>
              </a:defRPr>
            </a:lvl1pPr>
          </a:lstStyle>
          <a:p>
            <a:r>
              <a:rPr lang="en-US" dirty="0"/>
              <a:t>Click to edit Master title style</a:t>
            </a:r>
          </a:p>
        </p:txBody>
      </p:sp>
      <p:sp>
        <p:nvSpPr>
          <p:cNvPr id="3" name="Content Placeholder 2"/>
          <p:cNvSpPr>
            <a:spLocks noGrp="1"/>
          </p:cNvSpPr>
          <p:nvPr>
            <p:ph idx="1"/>
          </p:nvPr>
        </p:nvSpPr>
        <p:spPr>
          <a:xfrm>
            <a:off x="126809" y="930954"/>
            <a:ext cx="4392788" cy="548163"/>
          </a:xfrm>
        </p:spPr>
        <p:txBody>
          <a:bodyPr/>
          <a:lstStyle>
            <a:lvl1pPr marL="128658" indent="-128658">
              <a:buClr>
                <a:schemeClr val="tx2"/>
              </a:buClr>
              <a:buSzPct val="90000"/>
              <a:buFont typeface="Palatino Linotype" panose="02040502050505030304" pitchFamily="18" charset="0"/>
              <a:buChar char="•"/>
              <a:defRPr sz="891">
                <a:latin typeface="Palatino Linotype" panose="02040502050505030304" pitchFamily="18" charset="0"/>
              </a:defRPr>
            </a:lvl1pPr>
            <a:lvl2pPr marL="281352" indent="-101089">
              <a:buClr>
                <a:schemeClr val="tx2"/>
              </a:buClr>
              <a:buSzPct val="90000"/>
              <a:buFont typeface="Wingdings" panose="05000000000000000000" pitchFamily="2" charset="2"/>
              <a:buChar char="§"/>
              <a:defRPr sz="802">
                <a:latin typeface="Palatino Linotype" panose="02040502050505030304" pitchFamily="18" charset="0"/>
              </a:defRPr>
            </a:lvl2pPr>
            <a:lvl3pPr marL="407182" indent="-77054">
              <a:buClr>
                <a:schemeClr val="tx2"/>
              </a:buClr>
              <a:buFont typeface="Courier New" panose="02070309020205020404" pitchFamily="49" charset="0"/>
              <a:buChar char="o"/>
              <a:defRPr sz="712">
                <a:latin typeface="Palatino Linotype" panose="02040502050505030304" pitchFamily="18" charset="0"/>
              </a:defRPr>
            </a:lvl3pPr>
            <a:lvl4pPr marL="510392" indent="-77761">
              <a:buClr>
                <a:schemeClr val="tx2"/>
              </a:buClr>
              <a:defRPr sz="623">
                <a:latin typeface="Palatino Linotype" panose="02040502050505030304" pitchFamily="18" charset="0"/>
              </a:defRPr>
            </a:lvl4pPr>
            <a:lvl5pPr marL="612894" indent="-77054">
              <a:buClr>
                <a:schemeClr val="tx2"/>
              </a:buClr>
              <a:defRPr sz="534">
                <a:latin typeface="Palatino Linotype" panose="0204050205050503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4083948" y="3320969"/>
            <a:ext cx="508256" cy="174535"/>
          </a:xfrm>
          <a:prstGeom prst="rect">
            <a:avLst/>
          </a:prstGeom>
          <a:noFill/>
        </p:spPr>
        <p:txBody>
          <a:bodyPr wrap="square" rtlCol="0">
            <a:spAutoFit/>
          </a:bodyPr>
          <a:lstStyle/>
          <a:p>
            <a:pPr algn="r"/>
            <a:fld id="{00102D1B-0293-4647-B4E5-AE469158D403}" type="slidenum">
              <a:rPr lang="en-US" sz="534" smtClean="0">
                <a:solidFill>
                  <a:schemeClr val="bg1">
                    <a:lumMod val="50000"/>
                  </a:schemeClr>
                </a:solidFill>
              </a:rPr>
              <a:pPr algn="r"/>
              <a:t>‹#›</a:t>
            </a:fld>
            <a:endParaRPr lang="en-US" sz="445" dirty="0">
              <a:solidFill>
                <a:schemeClr val="bg1">
                  <a:lumMod val="50000"/>
                </a:schemeClr>
              </a:solidFill>
            </a:endParaRPr>
          </a:p>
        </p:txBody>
      </p:sp>
      <p:cxnSp>
        <p:nvCxnSpPr>
          <p:cNvPr id="6" name="Straight Connector 5"/>
          <p:cNvCxnSpPr/>
          <p:nvPr userDrawn="1"/>
        </p:nvCxnSpPr>
        <p:spPr>
          <a:xfrm>
            <a:off x="126809" y="676591"/>
            <a:ext cx="4392788" cy="0"/>
          </a:xfrm>
          <a:prstGeom prst="line">
            <a:avLst/>
          </a:prstGeom>
          <a:ln w="25400" cap="rnd">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F1ED4208-0E0E-41E2-BD22-594964537DF2}"/>
              </a:ext>
            </a:extLst>
          </p:cNvPr>
          <p:cNvSpPr>
            <a:spLocks noGrp="1"/>
          </p:cNvSpPr>
          <p:nvPr>
            <p:ph idx="10" hasCustomPrompt="1"/>
          </p:nvPr>
        </p:nvSpPr>
        <p:spPr>
          <a:xfrm>
            <a:off x="126809" y="672316"/>
            <a:ext cx="2838315" cy="155972"/>
          </a:xfrm>
        </p:spPr>
        <p:txBody>
          <a:bodyPr>
            <a:normAutofit/>
          </a:bodyPr>
          <a:lstStyle>
            <a:lvl1pPr marL="0" indent="0">
              <a:buNone/>
              <a:defRPr sz="623" i="1">
                <a:latin typeface="Palatino Linotype" panose="02040502050505030304" pitchFamily="18" charset="0"/>
              </a:defRPr>
            </a:lvl1pPr>
            <a:lvl2pPr marL="307508" indent="-103917">
              <a:defRPr sz="802">
                <a:latin typeface="Palatino Linotype" panose="02040502050505030304" pitchFamily="18" charset="0"/>
              </a:defRPr>
            </a:lvl2pPr>
            <a:lvl3pPr marL="459494" indent="-104623">
              <a:buFont typeface="Wingdings" panose="05000000000000000000" pitchFamily="2" charset="2"/>
              <a:buChar char="§"/>
              <a:defRPr sz="712">
                <a:latin typeface="Palatino Linotype" panose="02040502050505030304" pitchFamily="18" charset="0"/>
              </a:defRPr>
            </a:lvl3pPr>
            <a:lvl4pPr marL="610773" indent="-99675">
              <a:buFont typeface="Arial" panose="020B0604020202020204" pitchFamily="34" charset="0"/>
              <a:buChar char="»"/>
              <a:defRPr sz="623">
                <a:latin typeface="Palatino Linotype" panose="02040502050505030304" pitchFamily="18" charset="0"/>
              </a:defRPr>
            </a:lvl4pPr>
            <a:lvl5pPr>
              <a:defRPr sz="671">
                <a:latin typeface="Palatino Linotype" panose="02040502050505030304" pitchFamily="18" charset="0"/>
              </a:defRPr>
            </a:lvl5pPr>
          </a:lstStyle>
          <a:p>
            <a:pPr lvl="0"/>
            <a:r>
              <a:rPr lang="en-US" dirty="0"/>
              <a:t>Click to edit Master text styles</a:t>
            </a:r>
          </a:p>
        </p:txBody>
      </p:sp>
    </p:spTree>
    <p:extLst>
      <p:ext uri="{BB962C8B-B14F-4D97-AF65-F5344CB8AC3E}">
        <p14:creationId xmlns:p14="http://schemas.microsoft.com/office/powerpoint/2010/main" val="23375644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04206"/>
            <a:ext cx="4610100" cy="467780"/>
          </a:xfrm>
        </p:spPr>
        <p:txBody>
          <a:bodyPr>
            <a:normAutofit/>
          </a:bodyPr>
          <a:lstStyle>
            <a:lvl1pPr>
              <a:defRPr sz="1959">
                <a:solidFill>
                  <a:srgbClr val="002060"/>
                </a:solidFill>
                <a:latin typeface="Palatino Linotype" panose="02040502050505030304" pitchFamily="18" charset="0"/>
              </a:defRPr>
            </a:lvl1pPr>
          </a:lstStyle>
          <a:p>
            <a:r>
              <a:rPr lang="en-US" dirty="0"/>
              <a:t>Click to edit Master title style</a:t>
            </a:r>
          </a:p>
        </p:txBody>
      </p:sp>
      <p:sp>
        <p:nvSpPr>
          <p:cNvPr id="3" name="Content Placeholder 2"/>
          <p:cNvSpPr>
            <a:spLocks noGrp="1"/>
          </p:cNvSpPr>
          <p:nvPr>
            <p:ph idx="1"/>
          </p:nvPr>
        </p:nvSpPr>
        <p:spPr>
          <a:xfrm>
            <a:off x="126809" y="930954"/>
            <a:ext cx="4392788" cy="548163"/>
          </a:xfrm>
        </p:spPr>
        <p:txBody>
          <a:bodyPr/>
          <a:lstStyle>
            <a:lvl1pPr marL="128658" indent="-128658">
              <a:buClr>
                <a:schemeClr val="tx2"/>
              </a:buClr>
              <a:buSzPct val="90000"/>
              <a:buFont typeface="Palatino Linotype" panose="02040502050505030304" pitchFamily="18" charset="0"/>
              <a:buChar char="•"/>
              <a:defRPr sz="891">
                <a:latin typeface="Palatino Linotype" panose="02040502050505030304" pitchFamily="18" charset="0"/>
              </a:defRPr>
            </a:lvl1pPr>
            <a:lvl2pPr marL="281352" indent="-101089">
              <a:buClr>
                <a:schemeClr val="tx2"/>
              </a:buClr>
              <a:buSzPct val="90000"/>
              <a:buFont typeface="Wingdings" panose="05000000000000000000" pitchFamily="2" charset="2"/>
              <a:buChar char="§"/>
              <a:defRPr sz="802">
                <a:latin typeface="Palatino Linotype" panose="02040502050505030304" pitchFamily="18" charset="0"/>
              </a:defRPr>
            </a:lvl2pPr>
            <a:lvl3pPr marL="407182" indent="-77054">
              <a:buClr>
                <a:schemeClr val="tx2"/>
              </a:buClr>
              <a:buFont typeface="Courier New" panose="02070309020205020404" pitchFamily="49" charset="0"/>
              <a:buChar char="o"/>
              <a:defRPr sz="712">
                <a:latin typeface="Palatino Linotype" panose="02040502050505030304" pitchFamily="18" charset="0"/>
              </a:defRPr>
            </a:lvl3pPr>
            <a:lvl4pPr marL="510392" indent="-77761">
              <a:buClr>
                <a:schemeClr val="tx2"/>
              </a:buClr>
              <a:defRPr sz="623">
                <a:latin typeface="Palatino Linotype" panose="02040502050505030304" pitchFamily="18" charset="0"/>
              </a:defRPr>
            </a:lvl4pPr>
            <a:lvl5pPr marL="612894" indent="-77054">
              <a:buClr>
                <a:schemeClr val="tx2"/>
              </a:buClr>
              <a:defRPr sz="534">
                <a:latin typeface="Palatino Linotype" panose="0204050205050503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4083948" y="3320969"/>
            <a:ext cx="508256" cy="174535"/>
          </a:xfrm>
          <a:prstGeom prst="rect">
            <a:avLst/>
          </a:prstGeom>
          <a:noFill/>
        </p:spPr>
        <p:txBody>
          <a:bodyPr wrap="square" rtlCol="0">
            <a:spAutoFit/>
          </a:bodyPr>
          <a:lstStyle/>
          <a:p>
            <a:pPr algn="r"/>
            <a:fld id="{00102D1B-0293-4647-B4E5-AE469158D403}" type="slidenum">
              <a:rPr lang="en-US" sz="534" smtClean="0">
                <a:solidFill>
                  <a:schemeClr val="bg1">
                    <a:lumMod val="50000"/>
                  </a:schemeClr>
                </a:solidFill>
              </a:rPr>
              <a:pPr algn="r"/>
              <a:t>‹#›</a:t>
            </a:fld>
            <a:endParaRPr lang="en-US" sz="445" dirty="0">
              <a:solidFill>
                <a:schemeClr val="bg1">
                  <a:lumMod val="50000"/>
                </a:schemeClr>
              </a:solidFill>
            </a:endParaRPr>
          </a:p>
        </p:txBody>
      </p:sp>
      <p:cxnSp>
        <p:nvCxnSpPr>
          <p:cNvPr id="6" name="Straight Connector 5"/>
          <p:cNvCxnSpPr/>
          <p:nvPr userDrawn="1"/>
        </p:nvCxnSpPr>
        <p:spPr>
          <a:xfrm>
            <a:off x="126809" y="676591"/>
            <a:ext cx="4392788" cy="0"/>
          </a:xfrm>
          <a:prstGeom prst="line">
            <a:avLst/>
          </a:prstGeom>
          <a:ln w="25400" cap="rnd">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F1ED4208-0E0E-41E2-BD22-594964537DF2}"/>
              </a:ext>
            </a:extLst>
          </p:cNvPr>
          <p:cNvSpPr>
            <a:spLocks noGrp="1"/>
          </p:cNvSpPr>
          <p:nvPr>
            <p:ph idx="10" hasCustomPrompt="1"/>
          </p:nvPr>
        </p:nvSpPr>
        <p:spPr>
          <a:xfrm>
            <a:off x="126809" y="672316"/>
            <a:ext cx="2838315" cy="155972"/>
          </a:xfrm>
        </p:spPr>
        <p:txBody>
          <a:bodyPr>
            <a:normAutofit/>
          </a:bodyPr>
          <a:lstStyle>
            <a:lvl1pPr marL="0" indent="0">
              <a:buNone/>
              <a:defRPr sz="623" i="1">
                <a:latin typeface="Palatino Linotype" panose="02040502050505030304" pitchFamily="18" charset="0"/>
              </a:defRPr>
            </a:lvl1pPr>
            <a:lvl2pPr marL="307508" indent="-103917">
              <a:defRPr sz="802">
                <a:latin typeface="Palatino Linotype" panose="02040502050505030304" pitchFamily="18" charset="0"/>
              </a:defRPr>
            </a:lvl2pPr>
            <a:lvl3pPr marL="459494" indent="-104623">
              <a:buFont typeface="Wingdings" panose="05000000000000000000" pitchFamily="2" charset="2"/>
              <a:buChar char="§"/>
              <a:defRPr sz="712">
                <a:latin typeface="Palatino Linotype" panose="02040502050505030304" pitchFamily="18" charset="0"/>
              </a:defRPr>
            </a:lvl3pPr>
            <a:lvl4pPr marL="610773" indent="-99675">
              <a:buFont typeface="Arial" panose="020B0604020202020204" pitchFamily="34" charset="0"/>
              <a:buChar char="»"/>
              <a:defRPr sz="623">
                <a:latin typeface="Palatino Linotype" panose="02040502050505030304" pitchFamily="18" charset="0"/>
              </a:defRPr>
            </a:lvl4pPr>
            <a:lvl5pPr>
              <a:defRPr sz="671">
                <a:latin typeface="Palatino Linotype" panose="02040502050505030304" pitchFamily="18" charset="0"/>
              </a:defRPr>
            </a:lvl5pPr>
          </a:lstStyle>
          <a:p>
            <a:pPr lvl="0"/>
            <a:r>
              <a:rPr lang="en-US" dirty="0"/>
              <a:t>Click to edit Master text styles</a:t>
            </a:r>
          </a:p>
        </p:txBody>
      </p:sp>
    </p:spTree>
    <p:extLst>
      <p:ext uri="{BB962C8B-B14F-4D97-AF65-F5344CB8AC3E}">
        <p14:creationId xmlns:p14="http://schemas.microsoft.com/office/powerpoint/2010/main" val="3386560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1">
                <a:solidFill>
                  <a:srgbClr val="00990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1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133350" y="3342078"/>
            <a:ext cx="2152650" cy="107722"/>
          </a:xfrm>
        </p:spPr>
        <p:txBody>
          <a:bodyPr lIns="0" tIns="0" rIns="0" bIns="0"/>
          <a:lstStyle>
            <a:lvl1pPr algn="ctr">
              <a:defRPr sz="700">
                <a:solidFill>
                  <a:schemeClr val="tx1">
                    <a:tint val="75000"/>
                  </a:schemeClr>
                </a:solidFill>
              </a:defRPr>
            </a:lvl1pPr>
          </a:lstStyle>
          <a:p>
            <a:r>
              <a:rPr lang="en-US"/>
              <a:t>Dr. Malak Abdullah</a:t>
            </a:r>
            <a:endParaRPr lang="en-US" dirty="0"/>
          </a:p>
        </p:txBody>
      </p:sp>
      <p:sp>
        <p:nvSpPr>
          <p:cNvPr id="6" name="Holder 6"/>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1">
                <a:solidFill>
                  <a:srgbClr val="009900"/>
                </a:solidFill>
                <a:latin typeface="Calibri"/>
                <a:cs typeface="Calibri"/>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en-US"/>
              <a:t>Dr. Malak Abdullah</a:t>
            </a:r>
            <a:endParaRPr/>
          </a:p>
        </p:txBody>
      </p:sp>
      <p:sp>
        <p:nvSpPr>
          <p:cNvPr id="6" name="Holder 6"/>
          <p:cNvSpPr>
            <a:spLocks noGrp="1"/>
          </p:cNvSpPr>
          <p:nvPr>
            <p:ph type="dt" sz="half" idx="6"/>
          </p:nvPr>
        </p:nvSpPr>
        <p:spPr>
          <a:xfrm>
            <a:off x="230505" y="3218497"/>
            <a:ext cx="1060323" cy="173037"/>
          </a:xfrm>
          <a:prstGeom prst="rect">
            <a:avLst/>
          </a:prstGeom>
        </p:spPr>
        <p:txBody>
          <a:bodyPr lIns="0" tIns="0" rIns="0" bIns="0"/>
          <a:lstStyle>
            <a:lvl1pPr algn="l">
              <a:defRPr>
                <a:solidFill>
                  <a:schemeClr val="tx1">
                    <a:tint val="75000"/>
                  </a:schemeClr>
                </a:solidFill>
              </a:defRPr>
            </a:lvl1pPr>
          </a:lstStyle>
          <a:p>
            <a:r>
              <a:rPr lang="en-US"/>
              <a:t>First Semester 2021-2022</a:t>
            </a:r>
          </a:p>
        </p:txBody>
      </p:sp>
      <p:sp>
        <p:nvSpPr>
          <p:cNvPr id="7" name="Holder 7"/>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1">
                <a:solidFill>
                  <a:srgbClr val="00990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r>
              <a:rPr lang="en-US"/>
              <a:t>Dr. Malak Abdullah</a:t>
            </a:r>
            <a:endParaRPr/>
          </a:p>
        </p:txBody>
      </p:sp>
      <p:sp>
        <p:nvSpPr>
          <p:cNvPr id="4" name="Holder 4"/>
          <p:cNvSpPr>
            <a:spLocks noGrp="1"/>
          </p:cNvSpPr>
          <p:nvPr>
            <p:ph type="dt" sz="half" idx="6"/>
          </p:nvPr>
        </p:nvSpPr>
        <p:spPr>
          <a:xfrm>
            <a:off x="230505" y="3218497"/>
            <a:ext cx="1060323" cy="173037"/>
          </a:xfrm>
          <a:prstGeom prst="rect">
            <a:avLst/>
          </a:prstGeom>
        </p:spPr>
        <p:txBody>
          <a:bodyPr lIns="0" tIns="0" rIns="0" bIns="0"/>
          <a:lstStyle>
            <a:lvl1pPr algn="l">
              <a:defRPr>
                <a:solidFill>
                  <a:schemeClr val="tx1">
                    <a:tint val="75000"/>
                  </a:schemeClr>
                </a:solidFill>
              </a:defRPr>
            </a:lvl1pPr>
          </a:lstStyle>
          <a:p>
            <a:r>
              <a:rPr lang="en-US"/>
              <a:t>First Semester 2021-2022</a:t>
            </a:r>
          </a:p>
        </p:txBody>
      </p:sp>
      <p:sp>
        <p:nvSpPr>
          <p:cNvPr id="5" name="Holder 5"/>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209550" y="3342078"/>
            <a:ext cx="2286000" cy="107722"/>
          </a:xfrm>
        </p:spPr>
        <p:txBody>
          <a:bodyPr lIns="0" tIns="0" rIns="0" bIns="0"/>
          <a:lstStyle>
            <a:lvl1pPr algn="ctr">
              <a:defRPr sz="700">
                <a:solidFill>
                  <a:schemeClr val="tx1">
                    <a:tint val="75000"/>
                  </a:schemeClr>
                </a:solidFill>
              </a:defRPr>
            </a:lvl1pPr>
          </a:lstStyle>
          <a:p>
            <a:r>
              <a:rPr lang="en-US"/>
              <a:t>Dr. Malak Abdullah</a:t>
            </a:r>
            <a:endParaRPr lang="en-US" dirty="0"/>
          </a:p>
        </p:txBody>
      </p:sp>
      <p:sp>
        <p:nvSpPr>
          <p:cNvPr id="4" name="Holder 4"/>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04206"/>
            <a:ext cx="4610100" cy="467780"/>
          </a:xfrm>
        </p:spPr>
        <p:txBody>
          <a:bodyPr>
            <a:normAutofit/>
          </a:bodyPr>
          <a:lstStyle>
            <a:lvl1pPr>
              <a:defRPr sz="1959">
                <a:solidFill>
                  <a:srgbClr val="002060"/>
                </a:solidFill>
                <a:latin typeface="Palatino Linotype" panose="02040502050505030304" pitchFamily="18" charset="0"/>
              </a:defRPr>
            </a:lvl1pPr>
          </a:lstStyle>
          <a:p>
            <a:r>
              <a:rPr lang="en-US" dirty="0"/>
              <a:t>Click to edit Master title style</a:t>
            </a:r>
          </a:p>
        </p:txBody>
      </p:sp>
      <p:sp>
        <p:nvSpPr>
          <p:cNvPr id="3" name="Content Placeholder 2"/>
          <p:cNvSpPr>
            <a:spLocks noGrp="1"/>
          </p:cNvSpPr>
          <p:nvPr>
            <p:ph idx="1"/>
          </p:nvPr>
        </p:nvSpPr>
        <p:spPr>
          <a:xfrm>
            <a:off x="126809" y="930954"/>
            <a:ext cx="4392788" cy="548163"/>
          </a:xfrm>
        </p:spPr>
        <p:txBody>
          <a:bodyPr/>
          <a:lstStyle>
            <a:lvl1pPr marL="128658" indent="-128658">
              <a:buClr>
                <a:schemeClr val="tx2"/>
              </a:buClr>
              <a:buSzPct val="90000"/>
              <a:buFont typeface="Palatino Linotype" panose="02040502050505030304" pitchFamily="18" charset="0"/>
              <a:buChar char="•"/>
              <a:defRPr sz="891">
                <a:latin typeface="Palatino Linotype" panose="02040502050505030304" pitchFamily="18" charset="0"/>
              </a:defRPr>
            </a:lvl1pPr>
            <a:lvl2pPr marL="281352" indent="-101089">
              <a:buClr>
                <a:schemeClr val="tx2"/>
              </a:buClr>
              <a:buSzPct val="90000"/>
              <a:buFont typeface="Wingdings" panose="05000000000000000000" pitchFamily="2" charset="2"/>
              <a:buChar char="§"/>
              <a:defRPr sz="802">
                <a:latin typeface="Palatino Linotype" panose="02040502050505030304" pitchFamily="18" charset="0"/>
              </a:defRPr>
            </a:lvl2pPr>
            <a:lvl3pPr marL="407182" indent="-77054">
              <a:buClr>
                <a:schemeClr val="tx2"/>
              </a:buClr>
              <a:buFont typeface="Courier New" panose="02070309020205020404" pitchFamily="49" charset="0"/>
              <a:buChar char="o"/>
              <a:defRPr sz="712">
                <a:latin typeface="Palatino Linotype" panose="02040502050505030304" pitchFamily="18" charset="0"/>
              </a:defRPr>
            </a:lvl3pPr>
            <a:lvl4pPr marL="510392" indent="-77761">
              <a:buClr>
                <a:schemeClr val="tx2"/>
              </a:buClr>
              <a:defRPr sz="623">
                <a:latin typeface="Palatino Linotype" panose="02040502050505030304" pitchFamily="18" charset="0"/>
              </a:defRPr>
            </a:lvl4pPr>
            <a:lvl5pPr marL="612894" indent="-77054">
              <a:buClr>
                <a:schemeClr val="tx2"/>
              </a:buClr>
              <a:defRPr sz="534">
                <a:latin typeface="Palatino Linotype" panose="0204050205050503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4083948" y="3320969"/>
            <a:ext cx="508256" cy="174535"/>
          </a:xfrm>
          <a:prstGeom prst="rect">
            <a:avLst/>
          </a:prstGeom>
          <a:noFill/>
        </p:spPr>
        <p:txBody>
          <a:bodyPr wrap="square" rtlCol="0">
            <a:spAutoFit/>
          </a:bodyPr>
          <a:lstStyle/>
          <a:p>
            <a:pPr algn="r"/>
            <a:fld id="{00102D1B-0293-4647-B4E5-AE469158D403}" type="slidenum">
              <a:rPr lang="en-US" sz="534" smtClean="0">
                <a:solidFill>
                  <a:schemeClr val="bg1">
                    <a:lumMod val="50000"/>
                  </a:schemeClr>
                </a:solidFill>
              </a:rPr>
              <a:pPr algn="r"/>
              <a:t>‹#›</a:t>
            </a:fld>
            <a:endParaRPr lang="en-US" sz="445" dirty="0">
              <a:solidFill>
                <a:schemeClr val="bg1">
                  <a:lumMod val="50000"/>
                </a:schemeClr>
              </a:solidFill>
            </a:endParaRPr>
          </a:p>
        </p:txBody>
      </p:sp>
      <p:cxnSp>
        <p:nvCxnSpPr>
          <p:cNvPr id="6" name="Straight Connector 5"/>
          <p:cNvCxnSpPr/>
          <p:nvPr userDrawn="1"/>
        </p:nvCxnSpPr>
        <p:spPr>
          <a:xfrm>
            <a:off x="126809" y="676591"/>
            <a:ext cx="4392788" cy="0"/>
          </a:xfrm>
          <a:prstGeom prst="line">
            <a:avLst/>
          </a:prstGeom>
          <a:ln w="25400" cap="rnd">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F1ED4208-0E0E-41E2-BD22-594964537DF2}"/>
              </a:ext>
            </a:extLst>
          </p:cNvPr>
          <p:cNvSpPr>
            <a:spLocks noGrp="1"/>
          </p:cNvSpPr>
          <p:nvPr>
            <p:ph idx="10" hasCustomPrompt="1"/>
          </p:nvPr>
        </p:nvSpPr>
        <p:spPr>
          <a:xfrm>
            <a:off x="126809" y="672316"/>
            <a:ext cx="2838315" cy="155972"/>
          </a:xfrm>
        </p:spPr>
        <p:txBody>
          <a:bodyPr>
            <a:normAutofit/>
          </a:bodyPr>
          <a:lstStyle>
            <a:lvl1pPr marL="0" indent="0">
              <a:buNone/>
              <a:defRPr sz="623" i="1">
                <a:latin typeface="Palatino Linotype" panose="02040502050505030304" pitchFamily="18" charset="0"/>
              </a:defRPr>
            </a:lvl1pPr>
            <a:lvl2pPr marL="307508" indent="-103917">
              <a:defRPr sz="802">
                <a:latin typeface="Palatino Linotype" panose="02040502050505030304" pitchFamily="18" charset="0"/>
              </a:defRPr>
            </a:lvl2pPr>
            <a:lvl3pPr marL="459494" indent="-104623">
              <a:buFont typeface="Wingdings" panose="05000000000000000000" pitchFamily="2" charset="2"/>
              <a:buChar char="§"/>
              <a:defRPr sz="712">
                <a:latin typeface="Palatino Linotype" panose="02040502050505030304" pitchFamily="18" charset="0"/>
              </a:defRPr>
            </a:lvl3pPr>
            <a:lvl4pPr marL="610773" indent="-99675">
              <a:buFont typeface="Arial" panose="020B0604020202020204" pitchFamily="34" charset="0"/>
              <a:buChar char="»"/>
              <a:defRPr sz="623">
                <a:latin typeface="Palatino Linotype" panose="02040502050505030304" pitchFamily="18" charset="0"/>
              </a:defRPr>
            </a:lvl4pPr>
            <a:lvl5pPr>
              <a:defRPr sz="671">
                <a:latin typeface="Palatino Linotype" panose="02040502050505030304" pitchFamily="18" charset="0"/>
              </a:defRPr>
            </a:lvl5pPr>
          </a:lstStyle>
          <a:p>
            <a:pPr lvl="0"/>
            <a:r>
              <a:rPr lang="en-US" dirty="0"/>
              <a:t>Click to edit Master text styles</a:t>
            </a:r>
          </a:p>
        </p:txBody>
      </p:sp>
    </p:spTree>
    <p:extLst>
      <p:ext uri="{BB962C8B-B14F-4D97-AF65-F5344CB8AC3E}">
        <p14:creationId xmlns:p14="http://schemas.microsoft.com/office/powerpoint/2010/main" val="136715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04206"/>
            <a:ext cx="4610100" cy="467780"/>
          </a:xfrm>
        </p:spPr>
        <p:txBody>
          <a:bodyPr>
            <a:normAutofit/>
          </a:bodyPr>
          <a:lstStyle>
            <a:lvl1pPr>
              <a:defRPr sz="1959">
                <a:solidFill>
                  <a:srgbClr val="002060"/>
                </a:solidFill>
                <a:latin typeface="Palatino Linotype" panose="02040502050505030304" pitchFamily="18" charset="0"/>
              </a:defRPr>
            </a:lvl1pPr>
          </a:lstStyle>
          <a:p>
            <a:r>
              <a:rPr lang="en-US" dirty="0"/>
              <a:t>Click to edit Master title style</a:t>
            </a:r>
          </a:p>
        </p:txBody>
      </p:sp>
      <p:sp>
        <p:nvSpPr>
          <p:cNvPr id="3" name="Content Placeholder 2"/>
          <p:cNvSpPr>
            <a:spLocks noGrp="1"/>
          </p:cNvSpPr>
          <p:nvPr>
            <p:ph idx="1"/>
          </p:nvPr>
        </p:nvSpPr>
        <p:spPr>
          <a:xfrm>
            <a:off x="126809" y="930954"/>
            <a:ext cx="4392788" cy="548163"/>
          </a:xfrm>
        </p:spPr>
        <p:txBody>
          <a:bodyPr/>
          <a:lstStyle>
            <a:lvl1pPr marL="128658" indent="-128658">
              <a:buClr>
                <a:schemeClr val="tx2"/>
              </a:buClr>
              <a:buSzPct val="90000"/>
              <a:buFont typeface="Palatino Linotype" panose="02040502050505030304" pitchFamily="18" charset="0"/>
              <a:buChar char="•"/>
              <a:defRPr sz="891">
                <a:latin typeface="Palatino Linotype" panose="02040502050505030304" pitchFamily="18" charset="0"/>
              </a:defRPr>
            </a:lvl1pPr>
            <a:lvl2pPr marL="281352" indent="-101089">
              <a:buClr>
                <a:schemeClr val="tx2"/>
              </a:buClr>
              <a:buSzPct val="90000"/>
              <a:buFont typeface="Wingdings" panose="05000000000000000000" pitchFamily="2" charset="2"/>
              <a:buChar char="§"/>
              <a:defRPr sz="802">
                <a:latin typeface="Palatino Linotype" panose="02040502050505030304" pitchFamily="18" charset="0"/>
              </a:defRPr>
            </a:lvl2pPr>
            <a:lvl3pPr marL="407182" indent="-77054">
              <a:buClr>
                <a:schemeClr val="tx2"/>
              </a:buClr>
              <a:buFont typeface="Courier New" panose="02070309020205020404" pitchFamily="49" charset="0"/>
              <a:buChar char="o"/>
              <a:defRPr sz="712">
                <a:latin typeface="Palatino Linotype" panose="02040502050505030304" pitchFamily="18" charset="0"/>
              </a:defRPr>
            </a:lvl3pPr>
            <a:lvl4pPr marL="510392" indent="-77761">
              <a:buClr>
                <a:schemeClr val="tx2"/>
              </a:buClr>
              <a:defRPr sz="623">
                <a:latin typeface="Palatino Linotype" panose="02040502050505030304" pitchFamily="18" charset="0"/>
              </a:defRPr>
            </a:lvl4pPr>
            <a:lvl5pPr marL="612894" indent="-77054">
              <a:buClr>
                <a:schemeClr val="tx2"/>
              </a:buClr>
              <a:defRPr sz="534">
                <a:latin typeface="Palatino Linotype" panose="0204050205050503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4083948" y="3320969"/>
            <a:ext cx="508256" cy="174535"/>
          </a:xfrm>
          <a:prstGeom prst="rect">
            <a:avLst/>
          </a:prstGeom>
          <a:noFill/>
        </p:spPr>
        <p:txBody>
          <a:bodyPr wrap="square" rtlCol="0">
            <a:spAutoFit/>
          </a:bodyPr>
          <a:lstStyle/>
          <a:p>
            <a:pPr algn="r"/>
            <a:fld id="{00102D1B-0293-4647-B4E5-AE469158D403}" type="slidenum">
              <a:rPr lang="en-US" sz="534" smtClean="0">
                <a:solidFill>
                  <a:schemeClr val="bg1">
                    <a:lumMod val="50000"/>
                  </a:schemeClr>
                </a:solidFill>
              </a:rPr>
              <a:pPr algn="r"/>
              <a:t>‹#›</a:t>
            </a:fld>
            <a:endParaRPr lang="en-US" sz="445" dirty="0">
              <a:solidFill>
                <a:schemeClr val="bg1">
                  <a:lumMod val="50000"/>
                </a:schemeClr>
              </a:solidFill>
            </a:endParaRPr>
          </a:p>
        </p:txBody>
      </p:sp>
      <p:cxnSp>
        <p:nvCxnSpPr>
          <p:cNvPr id="6" name="Straight Connector 5"/>
          <p:cNvCxnSpPr/>
          <p:nvPr userDrawn="1"/>
        </p:nvCxnSpPr>
        <p:spPr>
          <a:xfrm>
            <a:off x="126809" y="676591"/>
            <a:ext cx="4392788" cy="0"/>
          </a:xfrm>
          <a:prstGeom prst="line">
            <a:avLst/>
          </a:prstGeom>
          <a:ln w="25400" cap="rnd">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F1ED4208-0E0E-41E2-BD22-594964537DF2}"/>
              </a:ext>
            </a:extLst>
          </p:cNvPr>
          <p:cNvSpPr>
            <a:spLocks noGrp="1"/>
          </p:cNvSpPr>
          <p:nvPr>
            <p:ph idx="10" hasCustomPrompt="1"/>
          </p:nvPr>
        </p:nvSpPr>
        <p:spPr>
          <a:xfrm>
            <a:off x="126809" y="672316"/>
            <a:ext cx="2838315" cy="155972"/>
          </a:xfrm>
        </p:spPr>
        <p:txBody>
          <a:bodyPr>
            <a:normAutofit/>
          </a:bodyPr>
          <a:lstStyle>
            <a:lvl1pPr marL="0" indent="0">
              <a:buNone/>
              <a:defRPr sz="623" i="1">
                <a:latin typeface="Palatino Linotype" panose="02040502050505030304" pitchFamily="18" charset="0"/>
              </a:defRPr>
            </a:lvl1pPr>
            <a:lvl2pPr marL="307508" indent="-103917">
              <a:defRPr sz="802">
                <a:latin typeface="Palatino Linotype" panose="02040502050505030304" pitchFamily="18" charset="0"/>
              </a:defRPr>
            </a:lvl2pPr>
            <a:lvl3pPr marL="459494" indent="-104623">
              <a:buFont typeface="Wingdings" panose="05000000000000000000" pitchFamily="2" charset="2"/>
              <a:buChar char="§"/>
              <a:defRPr sz="712">
                <a:latin typeface="Palatino Linotype" panose="02040502050505030304" pitchFamily="18" charset="0"/>
              </a:defRPr>
            </a:lvl3pPr>
            <a:lvl4pPr marL="610773" indent="-99675">
              <a:buFont typeface="Arial" panose="020B0604020202020204" pitchFamily="34" charset="0"/>
              <a:buChar char="»"/>
              <a:defRPr sz="623">
                <a:latin typeface="Palatino Linotype" panose="02040502050505030304" pitchFamily="18" charset="0"/>
              </a:defRPr>
            </a:lvl4pPr>
            <a:lvl5pPr>
              <a:defRPr sz="671">
                <a:latin typeface="Palatino Linotype" panose="02040502050505030304" pitchFamily="18" charset="0"/>
              </a:defRPr>
            </a:lvl5pPr>
          </a:lstStyle>
          <a:p>
            <a:pPr lvl="0"/>
            <a:r>
              <a:rPr lang="en-US" dirty="0"/>
              <a:t>Click to edit Master text styles</a:t>
            </a:r>
          </a:p>
        </p:txBody>
      </p:sp>
    </p:spTree>
    <p:extLst>
      <p:ext uri="{BB962C8B-B14F-4D97-AF65-F5344CB8AC3E}">
        <p14:creationId xmlns:p14="http://schemas.microsoft.com/office/powerpoint/2010/main" val="3660782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04206"/>
            <a:ext cx="4610100" cy="467780"/>
          </a:xfrm>
        </p:spPr>
        <p:txBody>
          <a:bodyPr>
            <a:normAutofit/>
          </a:bodyPr>
          <a:lstStyle>
            <a:lvl1pPr>
              <a:defRPr sz="1959">
                <a:solidFill>
                  <a:srgbClr val="002060"/>
                </a:solidFill>
                <a:latin typeface="Palatino Linotype" panose="02040502050505030304" pitchFamily="18" charset="0"/>
              </a:defRPr>
            </a:lvl1pPr>
          </a:lstStyle>
          <a:p>
            <a:r>
              <a:rPr lang="en-US" dirty="0"/>
              <a:t>Click to edit Master title style</a:t>
            </a:r>
          </a:p>
        </p:txBody>
      </p:sp>
      <p:sp>
        <p:nvSpPr>
          <p:cNvPr id="3" name="Content Placeholder 2"/>
          <p:cNvSpPr>
            <a:spLocks noGrp="1"/>
          </p:cNvSpPr>
          <p:nvPr>
            <p:ph idx="1"/>
          </p:nvPr>
        </p:nvSpPr>
        <p:spPr>
          <a:xfrm>
            <a:off x="126809" y="930954"/>
            <a:ext cx="4392788" cy="548163"/>
          </a:xfrm>
        </p:spPr>
        <p:txBody>
          <a:bodyPr/>
          <a:lstStyle>
            <a:lvl1pPr marL="128658" indent="-128658">
              <a:buClr>
                <a:schemeClr val="tx2"/>
              </a:buClr>
              <a:buSzPct val="90000"/>
              <a:buFont typeface="Palatino Linotype" panose="02040502050505030304" pitchFamily="18" charset="0"/>
              <a:buChar char="•"/>
              <a:defRPr sz="891">
                <a:latin typeface="Palatino Linotype" panose="02040502050505030304" pitchFamily="18" charset="0"/>
              </a:defRPr>
            </a:lvl1pPr>
            <a:lvl2pPr marL="281352" indent="-101089">
              <a:buClr>
                <a:schemeClr val="tx2"/>
              </a:buClr>
              <a:buSzPct val="90000"/>
              <a:buFont typeface="Wingdings" panose="05000000000000000000" pitchFamily="2" charset="2"/>
              <a:buChar char="§"/>
              <a:defRPr sz="802">
                <a:latin typeface="Palatino Linotype" panose="02040502050505030304" pitchFamily="18" charset="0"/>
              </a:defRPr>
            </a:lvl2pPr>
            <a:lvl3pPr marL="407182" indent="-77054">
              <a:buClr>
                <a:schemeClr val="tx2"/>
              </a:buClr>
              <a:buFont typeface="Courier New" panose="02070309020205020404" pitchFamily="49" charset="0"/>
              <a:buChar char="o"/>
              <a:defRPr sz="712">
                <a:latin typeface="Palatino Linotype" panose="02040502050505030304" pitchFamily="18" charset="0"/>
              </a:defRPr>
            </a:lvl3pPr>
            <a:lvl4pPr marL="510392" indent="-77761">
              <a:buClr>
                <a:schemeClr val="tx2"/>
              </a:buClr>
              <a:defRPr sz="623">
                <a:latin typeface="Palatino Linotype" panose="02040502050505030304" pitchFamily="18" charset="0"/>
              </a:defRPr>
            </a:lvl4pPr>
            <a:lvl5pPr marL="612894" indent="-77054">
              <a:buClr>
                <a:schemeClr val="tx2"/>
              </a:buClr>
              <a:defRPr sz="534">
                <a:latin typeface="Palatino Linotype" panose="0204050205050503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4083948" y="3320969"/>
            <a:ext cx="508256" cy="174535"/>
          </a:xfrm>
          <a:prstGeom prst="rect">
            <a:avLst/>
          </a:prstGeom>
          <a:noFill/>
        </p:spPr>
        <p:txBody>
          <a:bodyPr wrap="square" rtlCol="0">
            <a:spAutoFit/>
          </a:bodyPr>
          <a:lstStyle/>
          <a:p>
            <a:pPr algn="r"/>
            <a:fld id="{00102D1B-0293-4647-B4E5-AE469158D403}" type="slidenum">
              <a:rPr lang="en-US" sz="534" smtClean="0">
                <a:solidFill>
                  <a:schemeClr val="bg1">
                    <a:lumMod val="50000"/>
                  </a:schemeClr>
                </a:solidFill>
              </a:rPr>
              <a:pPr algn="r"/>
              <a:t>‹#›</a:t>
            </a:fld>
            <a:endParaRPr lang="en-US" sz="445" dirty="0">
              <a:solidFill>
                <a:schemeClr val="bg1">
                  <a:lumMod val="50000"/>
                </a:schemeClr>
              </a:solidFill>
            </a:endParaRPr>
          </a:p>
        </p:txBody>
      </p:sp>
      <p:cxnSp>
        <p:nvCxnSpPr>
          <p:cNvPr id="6" name="Straight Connector 5"/>
          <p:cNvCxnSpPr/>
          <p:nvPr userDrawn="1"/>
        </p:nvCxnSpPr>
        <p:spPr>
          <a:xfrm>
            <a:off x="126809" y="676591"/>
            <a:ext cx="4392788" cy="0"/>
          </a:xfrm>
          <a:prstGeom prst="line">
            <a:avLst/>
          </a:prstGeom>
          <a:ln w="25400" cap="rnd">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F1ED4208-0E0E-41E2-BD22-594964537DF2}"/>
              </a:ext>
            </a:extLst>
          </p:cNvPr>
          <p:cNvSpPr>
            <a:spLocks noGrp="1"/>
          </p:cNvSpPr>
          <p:nvPr>
            <p:ph idx="10" hasCustomPrompt="1"/>
          </p:nvPr>
        </p:nvSpPr>
        <p:spPr>
          <a:xfrm>
            <a:off x="126809" y="672316"/>
            <a:ext cx="2838315" cy="155972"/>
          </a:xfrm>
        </p:spPr>
        <p:txBody>
          <a:bodyPr>
            <a:normAutofit/>
          </a:bodyPr>
          <a:lstStyle>
            <a:lvl1pPr marL="0" indent="0">
              <a:buNone/>
              <a:defRPr sz="623" i="1">
                <a:latin typeface="Palatino Linotype" panose="02040502050505030304" pitchFamily="18" charset="0"/>
              </a:defRPr>
            </a:lvl1pPr>
            <a:lvl2pPr marL="307508" indent="-103917">
              <a:defRPr sz="802">
                <a:latin typeface="Palatino Linotype" panose="02040502050505030304" pitchFamily="18" charset="0"/>
              </a:defRPr>
            </a:lvl2pPr>
            <a:lvl3pPr marL="459494" indent="-104623">
              <a:buFont typeface="Wingdings" panose="05000000000000000000" pitchFamily="2" charset="2"/>
              <a:buChar char="§"/>
              <a:defRPr sz="712">
                <a:latin typeface="Palatino Linotype" panose="02040502050505030304" pitchFamily="18" charset="0"/>
              </a:defRPr>
            </a:lvl3pPr>
            <a:lvl4pPr marL="610773" indent="-99675">
              <a:buFont typeface="Arial" panose="020B0604020202020204" pitchFamily="34" charset="0"/>
              <a:buChar char="»"/>
              <a:defRPr sz="623">
                <a:latin typeface="Palatino Linotype" panose="02040502050505030304" pitchFamily="18" charset="0"/>
              </a:defRPr>
            </a:lvl4pPr>
            <a:lvl5pPr>
              <a:defRPr sz="671">
                <a:latin typeface="Palatino Linotype" panose="02040502050505030304" pitchFamily="18" charset="0"/>
              </a:defRPr>
            </a:lvl5pPr>
          </a:lstStyle>
          <a:p>
            <a:pPr lvl="0"/>
            <a:r>
              <a:rPr lang="en-US" dirty="0"/>
              <a:t>Click to edit Master text styles</a:t>
            </a:r>
          </a:p>
        </p:txBody>
      </p:sp>
    </p:spTree>
    <p:extLst>
      <p:ext uri="{BB962C8B-B14F-4D97-AF65-F5344CB8AC3E}">
        <p14:creationId xmlns:p14="http://schemas.microsoft.com/office/powerpoint/2010/main" val="489680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04206"/>
            <a:ext cx="4610100" cy="467780"/>
          </a:xfrm>
        </p:spPr>
        <p:txBody>
          <a:bodyPr>
            <a:normAutofit/>
          </a:bodyPr>
          <a:lstStyle>
            <a:lvl1pPr>
              <a:defRPr sz="1959">
                <a:solidFill>
                  <a:srgbClr val="002060"/>
                </a:solidFill>
                <a:latin typeface="Palatino Linotype" panose="02040502050505030304" pitchFamily="18" charset="0"/>
              </a:defRPr>
            </a:lvl1pPr>
          </a:lstStyle>
          <a:p>
            <a:r>
              <a:rPr lang="en-US" dirty="0"/>
              <a:t>Click to edit Master title style</a:t>
            </a:r>
          </a:p>
        </p:txBody>
      </p:sp>
      <p:sp>
        <p:nvSpPr>
          <p:cNvPr id="3" name="Content Placeholder 2"/>
          <p:cNvSpPr>
            <a:spLocks noGrp="1"/>
          </p:cNvSpPr>
          <p:nvPr>
            <p:ph idx="1"/>
          </p:nvPr>
        </p:nvSpPr>
        <p:spPr>
          <a:xfrm>
            <a:off x="126809" y="930954"/>
            <a:ext cx="4392788" cy="548163"/>
          </a:xfrm>
        </p:spPr>
        <p:txBody>
          <a:bodyPr/>
          <a:lstStyle>
            <a:lvl1pPr marL="128658" indent="-128658">
              <a:buClr>
                <a:schemeClr val="tx2"/>
              </a:buClr>
              <a:buSzPct val="90000"/>
              <a:buFont typeface="Palatino Linotype" panose="02040502050505030304" pitchFamily="18" charset="0"/>
              <a:buChar char="•"/>
              <a:defRPr sz="891">
                <a:latin typeface="Palatino Linotype" panose="02040502050505030304" pitchFamily="18" charset="0"/>
              </a:defRPr>
            </a:lvl1pPr>
            <a:lvl2pPr marL="281352" indent="-101089">
              <a:buClr>
                <a:schemeClr val="tx2"/>
              </a:buClr>
              <a:buSzPct val="90000"/>
              <a:buFont typeface="Wingdings" panose="05000000000000000000" pitchFamily="2" charset="2"/>
              <a:buChar char="§"/>
              <a:defRPr sz="802">
                <a:latin typeface="Palatino Linotype" panose="02040502050505030304" pitchFamily="18" charset="0"/>
              </a:defRPr>
            </a:lvl2pPr>
            <a:lvl3pPr marL="407182" indent="-77054">
              <a:buClr>
                <a:schemeClr val="tx2"/>
              </a:buClr>
              <a:buFont typeface="Courier New" panose="02070309020205020404" pitchFamily="49" charset="0"/>
              <a:buChar char="o"/>
              <a:defRPr sz="712">
                <a:latin typeface="Palatino Linotype" panose="02040502050505030304" pitchFamily="18" charset="0"/>
              </a:defRPr>
            </a:lvl3pPr>
            <a:lvl4pPr marL="510392" indent="-77761">
              <a:buClr>
                <a:schemeClr val="tx2"/>
              </a:buClr>
              <a:defRPr sz="623">
                <a:latin typeface="Palatino Linotype" panose="02040502050505030304" pitchFamily="18" charset="0"/>
              </a:defRPr>
            </a:lvl4pPr>
            <a:lvl5pPr marL="612894" indent="-77054">
              <a:buClr>
                <a:schemeClr val="tx2"/>
              </a:buClr>
              <a:defRPr sz="534">
                <a:latin typeface="Palatino Linotype" panose="0204050205050503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4083948" y="3320969"/>
            <a:ext cx="508256" cy="174535"/>
          </a:xfrm>
          <a:prstGeom prst="rect">
            <a:avLst/>
          </a:prstGeom>
          <a:noFill/>
        </p:spPr>
        <p:txBody>
          <a:bodyPr wrap="square" rtlCol="0">
            <a:spAutoFit/>
          </a:bodyPr>
          <a:lstStyle/>
          <a:p>
            <a:pPr algn="r"/>
            <a:fld id="{00102D1B-0293-4647-B4E5-AE469158D403}" type="slidenum">
              <a:rPr lang="en-US" sz="534" smtClean="0">
                <a:solidFill>
                  <a:schemeClr val="bg1">
                    <a:lumMod val="50000"/>
                  </a:schemeClr>
                </a:solidFill>
              </a:rPr>
              <a:pPr algn="r"/>
              <a:t>‹#›</a:t>
            </a:fld>
            <a:endParaRPr lang="en-US" sz="445" dirty="0">
              <a:solidFill>
                <a:schemeClr val="bg1">
                  <a:lumMod val="50000"/>
                </a:schemeClr>
              </a:solidFill>
            </a:endParaRPr>
          </a:p>
        </p:txBody>
      </p:sp>
      <p:cxnSp>
        <p:nvCxnSpPr>
          <p:cNvPr id="6" name="Straight Connector 5"/>
          <p:cNvCxnSpPr/>
          <p:nvPr userDrawn="1"/>
        </p:nvCxnSpPr>
        <p:spPr>
          <a:xfrm>
            <a:off x="126809" y="676591"/>
            <a:ext cx="4392788" cy="0"/>
          </a:xfrm>
          <a:prstGeom prst="line">
            <a:avLst/>
          </a:prstGeom>
          <a:ln w="25400" cap="rnd">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F1ED4208-0E0E-41E2-BD22-594964537DF2}"/>
              </a:ext>
            </a:extLst>
          </p:cNvPr>
          <p:cNvSpPr>
            <a:spLocks noGrp="1"/>
          </p:cNvSpPr>
          <p:nvPr>
            <p:ph idx="10" hasCustomPrompt="1"/>
          </p:nvPr>
        </p:nvSpPr>
        <p:spPr>
          <a:xfrm>
            <a:off x="126809" y="672316"/>
            <a:ext cx="2838315" cy="155972"/>
          </a:xfrm>
        </p:spPr>
        <p:txBody>
          <a:bodyPr>
            <a:normAutofit/>
          </a:bodyPr>
          <a:lstStyle>
            <a:lvl1pPr marL="0" indent="0">
              <a:buNone/>
              <a:defRPr sz="623" i="1">
                <a:latin typeface="Palatino Linotype" panose="02040502050505030304" pitchFamily="18" charset="0"/>
              </a:defRPr>
            </a:lvl1pPr>
            <a:lvl2pPr marL="307508" indent="-103917">
              <a:defRPr sz="802">
                <a:latin typeface="Palatino Linotype" panose="02040502050505030304" pitchFamily="18" charset="0"/>
              </a:defRPr>
            </a:lvl2pPr>
            <a:lvl3pPr marL="459494" indent="-104623">
              <a:buFont typeface="Wingdings" panose="05000000000000000000" pitchFamily="2" charset="2"/>
              <a:buChar char="§"/>
              <a:defRPr sz="712">
                <a:latin typeface="Palatino Linotype" panose="02040502050505030304" pitchFamily="18" charset="0"/>
              </a:defRPr>
            </a:lvl3pPr>
            <a:lvl4pPr marL="610773" indent="-99675">
              <a:buFont typeface="Arial" panose="020B0604020202020204" pitchFamily="34" charset="0"/>
              <a:buChar char="»"/>
              <a:defRPr sz="623">
                <a:latin typeface="Palatino Linotype" panose="02040502050505030304" pitchFamily="18" charset="0"/>
              </a:defRPr>
            </a:lvl4pPr>
            <a:lvl5pPr>
              <a:defRPr sz="671">
                <a:latin typeface="Palatino Linotype" panose="02040502050505030304" pitchFamily="18" charset="0"/>
              </a:defRPr>
            </a:lvl5pPr>
          </a:lstStyle>
          <a:p>
            <a:pPr lvl="0"/>
            <a:r>
              <a:rPr lang="en-US" dirty="0"/>
              <a:t>Click to edit Master text styles</a:t>
            </a:r>
          </a:p>
        </p:txBody>
      </p:sp>
    </p:spTree>
    <p:extLst>
      <p:ext uri="{BB962C8B-B14F-4D97-AF65-F5344CB8AC3E}">
        <p14:creationId xmlns:p14="http://schemas.microsoft.com/office/powerpoint/2010/main" val="1301607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15" cstate="print"/>
          <a:stretch>
            <a:fillRect/>
          </a:stretch>
        </p:blipFill>
        <p:spPr>
          <a:xfrm>
            <a:off x="0" y="0"/>
            <a:ext cx="4608004" cy="449999"/>
          </a:xfrm>
          <a:prstGeom prst="rect">
            <a:avLst/>
          </a:prstGeom>
        </p:spPr>
      </p:pic>
      <p:sp>
        <p:nvSpPr>
          <p:cNvPr id="2" name="Holder 2"/>
          <p:cNvSpPr>
            <a:spLocks noGrp="1"/>
          </p:cNvSpPr>
          <p:nvPr>
            <p:ph type="title"/>
          </p:nvPr>
        </p:nvSpPr>
        <p:spPr>
          <a:xfrm>
            <a:off x="1754149" y="211465"/>
            <a:ext cx="1101801" cy="244475"/>
          </a:xfrm>
          <a:prstGeom prst="rect">
            <a:avLst/>
          </a:prstGeom>
        </p:spPr>
        <p:txBody>
          <a:bodyPr wrap="square" lIns="0" tIns="0" rIns="0" bIns="0">
            <a:spAutoFit/>
          </a:bodyPr>
          <a:lstStyle>
            <a:lvl1pPr>
              <a:defRPr sz="1400" b="0" i="1">
                <a:solidFill>
                  <a:srgbClr val="009900"/>
                </a:solidFill>
                <a:latin typeface="Calibri"/>
                <a:cs typeface="Calibri"/>
              </a:defRPr>
            </a:lvl1pPr>
          </a:lstStyle>
          <a:p>
            <a:endParaRPr/>
          </a:p>
        </p:txBody>
      </p:sp>
      <p:sp>
        <p:nvSpPr>
          <p:cNvPr id="3" name="Holder 3"/>
          <p:cNvSpPr>
            <a:spLocks noGrp="1"/>
          </p:cNvSpPr>
          <p:nvPr>
            <p:ph type="body" idx="1"/>
          </p:nvPr>
        </p:nvSpPr>
        <p:spPr>
          <a:xfrm>
            <a:off x="367931" y="856397"/>
            <a:ext cx="3874236" cy="1892300"/>
          </a:xfrm>
          <a:prstGeom prst="rect">
            <a:avLst/>
          </a:prstGeom>
        </p:spPr>
        <p:txBody>
          <a:bodyPr wrap="square" lIns="0" tIns="0" rIns="0" bIns="0">
            <a:spAutoFit/>
          </a:bodyPr>
          <a:lstStyle>
            <a:lvl1pPr>
              <a:defRPr sz="11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0" y="3346060"/>
            <a:ext cx="2095500" cy="107722"/>
          </a:xfrm>
          <a:prstGeom prst="rect">
            <a:avLst/>
          </a:prstGeom>
        </p:spPr>
        <p:txBody>
          <a:bodyPr wrap="square" lIns="0" tIns="0" rIns="0" bIns="0">
            <a:spAutoFit/>
          </a:bodyPr>
          <a:lstStyle>
            <a:lvl1pPr algn="ctr">
              <a:defRPr sz="700">
                <a:solidFill>
                  <a:schemeClr val="tx1">
                    <a:tint val="75000"/>
                  </a:schemeClr>
                </a:solidFill>
              </a:defRPr>
            </a:lvl1pPr>
          </a:lstStyle>
          <a:p>
            <a:r>
              <a:rPr lang="en-US"/>
              <a:t>Dr. Malak Abdullah</a:t>
            </a:r>
            <a:endParaRPr lang="en-US" dirty="0"/>
          </a:p>
        </p:txBody>
      </p:sp>
      <p:sp>
        <p:nvSpPr>
          <p:cNvPr id="6" name="Holder 6"/>
          <p:cNvSpPr>
            <a:spLocks noGrp="1"/>
          </p:cNvSpPr>
          <p:nvPr>
            <p:ph type="sldNum" sz="quarter" idx="7"/>
          </p:nvPr>
        </p:nvSpPr>
        <p:spPr>
          <a:xfrm>
            <a:off x="4214228" y="3342078"/>
            <a:ext cx="351789" cy="101600"/>
          </a:xfrm>
          <a:prstGeom prst="rect">
            <a:avLst/>
          </a:prstGeom>
        </p:spPr>
        <p:txBody>
          <a:bodyPr wrap="square" lIns="0" tIns="0" rIns="0" bIns="0">
            <a:spAutoFit/>
          </a:bodyPr>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8" r:id="rId6"/>
    <p:sldLayoutId id="2147483669" r:id="rId7"/>
    <p:sldLayoutId id="2147483672" r:id="rId8"/>
    <p:sldLayoutId id="2147483678" r:id="rId9"/>
    <p:sldLayoutId id="2147483679" r:id="rId10"/>
    <p:sldLayoutId id="2147483680" r:id="rId11"/>
    <p:sldLayoutId id="2147483682" r:id="rId12"/>
    <p:sldLayoutId id="2147483689" r:id="rId13"/>
  </p:sldLayoutIdLst>
  <p:hf sldNum="0"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hyperlink" Target="http://d2l.ai/chapter_appendix-mathematics-for-deep-learning/geometry-linear-algebraic-ops.html#geometry-of-vector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8.xml"/><Relationship Id="rId5" Type="http://schemas.openxmlformats.org/officeDocument/2006/relationships/image" Target="../media/image119.png"/><Relationship Id="rId4" Type="http://schemas.openxmlformats.org/officeDocument/2006/relationships/image" Target="../media/image1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0.png"/><Relationship Id="rId1" Type="http://schemas.openxmlformats.org/officeDocument/2006/relationships/slideLayout" Target="../slideLayouts/slideLayout9.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13" Type="http://schemas.microsoft.com/office/2007/relationships/hdphoto" Target="../media/hdphoto4.wdp"/><Relationship Id="rId3" Type="http://schemas.openxmlformats.org/officeDocument/2006/relationships/image" Target="../media/image122.png"/><Relationship Id="rId7" Type="http://schemas.openxmlformats.org/officeDocument/2006/relationships/image" Target="../media/image21.wmf"/><Relationship Id="rId12"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oleObject" Target="../embeddings/oleObject2.bin"/><Relationship Id="rId11" Type="http://schemas.microsoft.com/office/2007/relationships/hdphoto" Target="../media/hdphoto3.wdp"/><Relationship Id="rId5" Type="http://schemas.openxmlformats.org/officeDocument/2006/relationships/image" Target="../media/image20.wmf"/><Relationship Id="rId15" Type="http://schemas.openxmlformats.org/officeDocument/2006/relationships/image" Target="../media/image25.wmf"/><Relationship Id="rId10" Type="http://schemas.openxmlformats.org/officeDocument/2006/relationships/image" Target="../media/image23.png"/><Relationship Id="rId4" Type="http://schemas.openxmlformats.org/officeDocument/2006/relationships/oleObject" Target="../embeddings/oleObject1.bin"/><Relationship Id="rId9" Type="http://schemas.microsoft.com/office/2007/relationships/hdphoto" Target="../media/hdphoto2.wdp"/><Relationship Id="rId1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129.png"/><Relationship Id="rId7" Type="http://schemas.microsoft.com/office/2007/relationships/hdphoto" Target="../media/hdphoto5.wdp"/><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image" Target="../media/image134.png"/><Relationship Id="rId5" Type="http://schemas.openxmlformats.org/officeDocument/2006/relationships/image" Target="../media/image26.wmf"/><Relationship Id="rId10" Type="http://schemas.openxmlformats.org/officeDocument/2006/relationships/image" Target="../media/image133.png"/><Relationship Id="rId4" Type="http://schemas.openxmlformats.org/officeDocument/2006/relationships/oleObject" Target="../embeddings/oleObject4.bin"/><Relationship Id="rId9" Type="http://schemas.openxmlformats.org/officeDocument/2006/relationships/image" Target="../media/image28.wmf"/></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35.png"/><Relationship Id="rId1" Type="http://schemas.openxmlformats.org/officeDocument/2006/relationships/slideLayout" Target="../slideLayouts/slideLayout12.xml"/><Relationship Id="rId4" Type="http://schemas.microsoft.com/office/2007/relationships/hdphoto" Target="../media/hdphoto6.wdp"/></Relationships>
</file>

<file path=ppt/slides/_rels/slide2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numpy.org/doc/stable/reference/generated/numpy.ndarray.shape.html#numpy.ndarray.shape" TargetMode="External"/><Relationship Id="rId2" Type="http://schemas.openxmlformats.org/officeDocument/2006/relationships/hyperlink" Target="https://numpy.org/doc/stable/reference/generated/numpy.ndarray.html#numpy.ndarray" TargetMode="External"/><Relationship Id="rId1" Type="http://schemas.openxmlformats.org/officeDocument/2006/relationships/slideLayout" Target="../slideLayouts/slideLayout2.xml"/><Relationship Id="rId6" Type="http://schemas.openxmlformats.org/officeDocument/2006/relationships/hyperlink" Target="https://numpy.org/doc/stable/reference/arrays.indexing.html#arrays-indexing" TargetMode="External"/><Relationship Id="rId5" Type="http://schemas.openxmlformats.org/officeDocument/2006/relationships/hyperlink" Target="https://numpy.org/doc/stable/reference/arrays.dtypes.html#arrays-dtypes" TargetMode="External"/><Relationship Id="rId4" Type="http://schemas.openxmlformats.org/officeDocument/2006/relationships/hyperlink" Target="https://docs.python.org/3/library/stdtypes.html#tuple"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numpy.org/doc/stable/reference/arrays.ndarray.html"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983E1-3189-FC28-3D43-C9253B4F7EE5}"/>
              </a:ext>
            </a:extLst>
          </p:cNvPr>
          <p:cNvSpPr>
            <a:spLocks noGrp="1"/>
          </p:cNvSpPr>
          <p:nvPr>
            <p:ph type="ctrTitle"/>
          </p:nvPr>
        </p:nvSpPr>
        <p:spPr>
          <a:xfrm>
            <a:off x="345757" y="1072832"/>
            <a:ext cx="3918585" cy="830997"/>
          </a:xfrm>
        </p:spPr>
        <p:txBody>
          <a:bodyPr/>
          <a:lstStyle/>
          <a:p>
            <a:pPr algn="ctr" rtl="1"/>
            <a:r>
              <a:rPr lang="en-US" sz="1800" b="1" dirty="0"/>
              <a:t>Machine Learning</a:t>
            </a:r>
            <a:br>
              <a:rPr lang="en-US" sz="1800" b="1" dirty="0"/>
            </a:br>
            <a:br>
              <a:rPr lang="en-US" sz="1800" b="1" dirty="0"/>
            </a:br>
            <a:r>
              <a:rPr lang="en-US" sz="1800" b="1" dirty="0"/>
              <a:t>02- Mathematics for Machine Learning</a:t>
            </a:r>
            <a:endParaRPr lang="en-JO" sz="1800" b="1" dirty="0"/>
          </a:p>
        </p:txBody>
      </p:sp>
      <p:sp>
        <p:nvSpPr>
          <p:cNvPr id="3" name="Subtitle 2">
            <a:extLst>
              <a:ext uri="{FF2B5EF4-FFF2-40B4-BE49-F238E27FC236}">
                <a16:creationId xmlns:a16="http://schemas.microsoft.com/office/drawing/2014/main" id="{C0DC9349-7CA4-CF89-6833-B5AD9FAED9B6}"/>
              </a:ext>
            </a:extLst>
          </p:cNvPr>
          <p:cNvSpPr>
            <a:spLocks noGrp="1"/>
          </p:cNvSpPr>
          <p:nvPr>
            <p:ph type="subTitle" idx="4"/>
          </p:nvPr>
        </p:nvSpPr>
        <p:spPr>
          <a:xfrm>
            <a:off x="628650" y="2263775"/>
            <a:ext cx="3227070" cy="507831"/>
          </a:xfrm>
        </p:spPr>
        <p:txBody>
          <a:bodyPr/>
          <a:lstStyle/>
          <a:p>
            <a:pPr algn="ctr"/>
            <a:r>
              <a:rPr lang="en-US" dirty="0"/>
              <a:t>Dr. Malak Abdullah</a:t>
            </a:r>
          </a:p>
          <a:p>
            <a:pPr algn="ctr"/>
            <a:r>
              <a:rPr lang="en-US" dirty="0"/>
              <a:t>Computer Science Department</a:t>
            </a:r>
          </a:p>
          <a:p>
            <a:pPr algn="ctr"/>
            <a:r>
              <a:rPr lang="en-US" dirty="0"/>
              <a:t>Jordan University of Science and Technology</a:t>
            </a:r>
          </a:p>
        </p:txBody>
      </p:sp>
    </p:spTree>
    <p:extLst>
      <p:ext uri="{BB962C8B-B14F-4D97-AF65-F5344CB8AC3E}">
        <p14:creationId xmlns:p14="http://schemas.microsoft.com/office/powerpoint/2010/main" val="2595582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 y="204206"/>
            <a:ext cx="4514850" cy="467780"/>
          </a:xfrm>
        </p:spPr>
        <p:txBody>
          <a:bodyPr/>
          <a:lstStyle/>
          <a:p>
            <a:r>
              <a:rPr lang="en-US" dirty="0"/>
              <a:t>Geometry of Vectors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8933" y="930954"/>
                <a:ext cx="2757365" cy="2390015"/>
              </a:xfrm>
            </p:spPr>
            <p:txBody>
              <a:bodyPr>
                <a:normAutofit/>
              </a:bodyPr>
              <a:lstStyle/>
              <a:p>
                <a:r>
                  <a:rPr lang="en-US" dirty="0"/>
                  <a:t>First interpretation of a vector: </a:t>
                </a:r>
                <a:r>
                  <a:rPr lang="en-US" dirty="0">
                    <a:solidFill>
                      <a:srgbClr val="FF0000"/>
                    </a:solidFill>
                  </a:rPr>
                  <a:t>point in space</a:t>
                </a:r>
              </a:p>
              <a:p>
                <a:pPr lvl="1"/>
                <a:r>
                  <a:rPr lang="en-US" dirty="0"/>
                  <a:t>E.g., in 2D we can visualize the data points with respect to a coordinate origin </a:t>
                </a:r>
              </a:p>
              <a:p>
                <a:pPr lvl="1"/>
                <a:endParaRPr lang="en-US" dirty="0"/>
              </a:p>
              <a:p>
                <a:pPr lvl="1"/>
                <a:endParaRPr lang="en-US" sz="445" dirty="0"/>
              </a:p>
              <a:p>
                <a:r>
                  <a:rPr lang="en-US" dirty="0"/>
                  <a:t>Second interpretation of a vector: </a:t>
                </a:r>
                <a:r>
                  <a:rPr lang="en-US" dirty="0">
                    <a:solidFill>
                      <a:srgbClr val="FF0000"/>
                    </a:solidFill>
                  </a:rPr>
                  <a:t>direction in space</a:t>
                </a:r>
              </a:p>
              <a:p>
                <a:pPr lvl="1"/>
                <a:r>
                  <a:rPr lang="en-US" dirty="0"/>
                  <a:t>E.g., the vector </a:t>
                </a:r>
                <a14:m>
                  <m:oMath xmlns:m="http://schemas.openxmlformats.org/officeDocument/2006/math">
                    <m:acc>
                      <m:accPr>
                        <m:chr m:val="⃗"/>
                        <m:ctrlPr>
                          <a:rPr lang="en-US" b="1" i="1">
                            <a:latin typeface="Cambria Math" panose="02040503050406030204" pitchFamily="18" charset="0"/>
                          </a:rPr>
                        </m:ctrlPr>
                      </m:accPr>
                      <m:e>
                        <m:r>
                          <a:rPr lang="en-US" b="1">
                            <a:latin typeface="Cambria Math" panose="02040503050406030204" pitchFamily="18" charset="0"/>
                          </a:rPr>
                          <m:t>𝐯</m:t>
                        </m:r>
                      </m:e>
                    </m:ac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3, 2</m:t>
                            </m:r>
                          </m:e>
                        </m:d>
                      </m:e>
                      <m:sup>
                        <m:r>
                          <a:rPr lang="en-US" b="0" i="1" smtClean="0">
                            <a:latin typeface="Cambria Math" panose="02040503050406030204" pitchFamily="18" charset="0"/>
                          </a:rPr>
                          <m:t>𝑇</m:t>
                        </m:r>
                      </m:sup>
                    </m:sSup>
                  </m:oMath>
                </a14:m>
                <a:r>
                  <a:rPr lang="en-US" dirty="0"/>
                  <a:t> has a direction of 3 steps to the right and 2 steps up</a:t>
                </a:r>
              </a:p>
              <a:p>
                <a:pPr lvl="1"/>
                <a:r>
                  <a:rPr lang="en-US" dirty="0"/>
                  <a:t>The notation </a:t>
                </a:r>
                <a14:m>
                  <m:oMath xmlns:m="http://schemas.openxmlformats.org/officeDocument/2006/math">
                    <m:acc>
                      <m:accPr>
                        <m:chr m:val="⃗"/>
                        <m:ctrlPr>
                          <a:rPr lang="en-US" b="1" i="1">
                            <a:latin typeface="Cambria Math" panose="02040503050406030204" pitchFamily="18" charset="0"/>
                          </a:rPr>
                        </m:ctrlPr>
                      </m:accPr>
                      <m:e>
                        <m:r>
                          <a:rPr lang="en-US" b="1">
                            <a:latin typeface="Cambria Math" panose="02040503050406030204" pitchFamily="18" charset="0"/>
                          </a:rPr>
                          <m:t>𝐯</m:t>
                        </m:r>
                      </m:e>
                    </m:acc>
                  </m:oMath>
                </a14:m>
                <a:r>
                  <a:rPr lang="en-US" dirty="0"/>
                  <a:t> is sometimes used to indicate that the vectors have a direction</a:t>
                </a:r>
              </a:p>
              <a:p>
                <a:pPr lvl="1"/>
                <a:r>
                  <a:rPr lang="en-US" dirty="0"/>
                  <a:t>All vectors in the figure have the same direction</a:t>
                </a:r>
              </a:p>
              <a:p>
                <a:pPr lvl="1"/>
                <a:endParaRPr lang="en-US" dirty="0"/>
              </a:p>
              <a:p>
                <a:r>
                  <a:rPr lang="en-US" dirty="0"/>
                  <a:t>Vector </a:t>
                </a:r>
                <a:r>
                  <a:rPr lang="en-US" dirty="0">
                    <a:solidFill>
                      <a:srgbClr val="FF0000"/>
                    </a:solidFill>
                  </a:rPr>
                  <a:t>addition</a:t>
                </a:r>
              </a:p>
              <a:p>
                <a:pPr lvl="1"/>
                <a:r>
                  <a:rPr lang="en-US" dirty="0"/>
                  <a:t>We add the coordinates, and follow the directions given by the two vectors that are added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8933" y="930954"/>
                <a:ext cx="2757365" cy="2390015"/>
              </a:xfrm>
              <a:blipFill>
                <a:blip r:embed="rId3"/>
                <a:stretch>
                  <a:fillRect l="-2294" t="-1587" r="-917"/>
                </a:stretch>
              </a:blipFill>
            </p:spPr>
            <p:txBody>
              <a:bodyPr/>
              <a:lstStyle/>
              <a:p>
                <a:r>
                  <a:rPr lang="en-JO">
                    <a:noFill/>
                  </a:rPr>
                  <a:t> </a:t>
                </a:r>
              </a:p>
            </p:txBody>
          </p:sp>
        </mc:Fallback>
      </mc:AlternateContent>
      <p:pic>
        <p:nvPicPr>
          <p:cNvPr id="5" name="Picture 4"/>
          <p:cNvPicPr>
            <a:picLocks noChangeAspect="1"/>
          </p:cNvPicPr>
          <p:nvPr/>
        </p:nvPicPr>
        <p:blipFill>
          <a:blip r:embed="rId4"/>
          <a:stretch>
            <a:fillRect/>
          </a:stretch>
        </p:blipFill>
        <p:spPr>
          <a:xfrm>
            <a:off x="3157053" y="1698312"/>
            <a:ext cx="1033181" cy="762994"/>
          </a:xfrm>
          <a:prstGeom prst="rect">
            <a:avLst/>
          </a:prstGeom>
        </p:spPr>
      </p:pic>
      <p:pic>
        <p:nvPicPr>
          <p:cNvPr id="6" name="Picture 5"/>
          <p:cNvPicPr>
            <a:picLocks noChangeAspect="1"/>
          </p:cNvPicPr>
          <p:nvPr/>
        </p:nvPicPr>
        <p:blipFill>
          <a:blip r:embed="rId5"/>
          <a:stretch>
            <a:fillRect/>
          </a:stretch>
        </p:blipFill>
        <p:spPr>
          <a:xfrm>
            <a:off x="3157053" y="2531935"/>
            <a:ext cx="1077467" cy="798912"/>
          </a:xfrm>
          <a:prstGeom prst="rect">
            <a:avLst/>
          </a:prstGeom>
        </p:spPr>
      </p:pic>
      <p:pic>
        <p:nvPicPr>
          <p:cNvPr id="7" name="Picture 6"/>
          <p:cNvPicPr>
            <a:picLocks noChangeAspect="1"/>
          </p:cNvPicPr>
          <p:nvPr/>
        </p:nvPicPr>
        <p:blipFill>
          <a:blip r:embed="rId6"/>
          <a:stretch>
            <a:fillRect/>
          </a:stretch>
        </p:blipFill>
        <p:spPr>
          <a:xfrm>
            <a:off x="3157054" y="843474"/>
            <a:ext cx="1025350" cy="769497"/>
          </a:xfrm>
          <a:prstGeom prst="rect">
            <a:avLst/>
          </a:prstGeom>
        </p:spPr>
      </p:pic>
      <p:sp>
        <p:nvSpPr>
          <p:cNvPr id="8" name="TextBox 7">
            <a:extLst>
              <a:ext uri="{FF2B5EF4-FFF2-40B4-BE49-F238E27FC236}">
                <a16:creationId xmlns:a16="http://schemas.microsoft.com/office/drawing/2014/main" id="{D4A61992-94FE-4BA8-9958-F2A832150E08}"/>
              </a:ext>
            </a:extLst>
          </p:cNvPr>
          <p:cNvSpPr txBox="1"/>
          <p:nvPr/>
        </p:nvSpPr>
        <p:spPr>
          <a:xfrm>
            <a:off x="445431" y="3351117"/>
            <a:ext cx="3879549" cy="160813"/>
          </a:xfrm>
          <a:prstGeom prst="rect">
            <a:avLst/>
          </a:prstGeom>
          <a:noFill/>
        </p:spPr>
        <p:txBody>
          <a:bodyPr wrap="square" rtlCol="0">
            <a:spAutoFit/>
          </a:bodyPr>
          <a:lstStyle/>
          <a:p>
            <a:pPr algn="ctr"/>
            <a:r>
              <a:rPr lang="en-US" sz="445" dirty="0"/>
              <a:t>Picture from: </a:t>
            </a:r>
            <a:r>
              <a:rPr lang="en-US" sz="445" dirty="0">
                <a:hlinkClick r:id="rId7"/>
              </a:rPr>
              <a:t>http://d2l.ai/chapter_appendix-mathematics-for-deep-learning/geometry-linear-algebraic-ops.html#geometry-of-vectors</a:t>
            </a:r>
            <a:endParaRPr lang="en-US" sz="445" dirty="0"/>
          </a:p>
        </p:txBody>
      </p:sp>
    </p:spTree>
    <p:extLst>
      <p:ext uri="{BB962C8B-B14F-4D97-AF65-F5344CB8AC3E}">
        <p14:creationId xmlns:p14="http://schemas.microsoft.com/office/powerpoint/2010/main" val="39150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DC0E9-14B9-7849-A3D1-5EA5BCD3F37D}"/>
              </a:ext>
            </a:extLst>
          </p:cNvPr>
          <p:cNvSpPr>
            <a:spLocks noGrp="1"/>
          </p:cNvSpPr>
          <p:nvPr>
            <p:ph type="title"/>
          </p:nvPr>
        </p:nvSpPr>
        <p:spPr>
          <a:xfrm>
            <a:off x="1754149" y="211465"/>
            <a:ext cx="1101801" cy="215444"/>
          </a:xfrm>
        </p:spPr>
        <p:txBody>
          <a:bodyPr/>
          <a:lstStyle/>
          <a:p>
            <a:r>
              <a:rPr lang="en-US" dirty="0"/>
              <a:t>Vectors Basics</a:t>
            </a:r>
          </a:p>
        </p:txBody>
      </p:sp>
      <p:sp>
        <p:nvSpPr>
          <p:cNvPr id="3" name="Content Placeholder 2">
            <a:extLst>
              <a:ext uri="{FF2B5EF4-FFF2-40B4-BE49-F238E27FC236}">
                <a16:creationId xmlns:a16="http://schemas.microsoft.com/office/drawing/2014/main" id="{7603B520-718C-434C-A133-BF70F6641A2D}"/>
              </a:ext>
            </a:extLst>
          </p:cNvPr>
          <p:cNvSpPr>
            <a:spLocks noGrp="1"/>
          </p:cNvSpPr>
          <p:nvPr>
            <p:ph idx="1"/>
          </p:nvPr>
        </p:nvSpPr>
        <p:spPr>
          <a:xfrm>
            <a:off x="367931" y="856397"/>
            <a:ext cx="3874236" cy="169277"/>
          </a:xfrm>
        </p:spPr>
        <p:txBody>
          <a:bodyPr/>
          <a:lstStyle/>
          <a:p>
            <a:endParaRPr lang="en-US"/>
          </a:p>
        </p:txBody>
      </p:sp>
      <p:pic>
        <p:nvPicPr>
          <p:cNvPr id="7" name="Picture 6">
            <a:extLst>
              <a:ext uri="{FF2B5EF4-FFF2-40B4-BE49-F238E27FC236}">
                <a16:creationId xmlns:a16="http://schemas.microsoft.com/office/drawing/2014/main" id="{4AF40993-738D-2943-94D2-1B35E360C49A}"/>
              </a:ext>
            </a:extLst>
          </p:cNvPr>
          <p:cNvPicPr>
            <a:picLocks noChangeAspect="1"/>
          </p:cNvPicPr>
          <p:nvPr/>
        </p:nvPicPr>
        <p:blipFill>
          <a:blip r:embed="rId2"/>
          <a:stretch>
            <a:fillRect/>
          </a:stretch>
        </p:blipFill>
        <p:spPr>
          <a:xfrm>
            <a:off x="332476" y="739775"/>
            <a:ext cx="3938035" cy="1905000"/>
          </a:xfrm>
          <a:prstGeom prst="rect">
            <a:avLst/>
          </a:prstGeom>
        </p:spPr>
      </p:pic>
      <p:sp>
        <p:nvSpPr>
          <p:cNvPr id="5" name="Footer Placeholder 4">
            <a:extLst>
              <a:ext uri="{FF2B5EF4-FFF2-40B4-BE49-F238E27FC236}">
                <a16:creationId xmlns:a16="http://schemas.microsoft.com/office/drawing/2014/main" id="{5031D24D-E3AF-326E-7154-7B39F9812EE7}"/>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1070972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DC0E9-14B9-7849-A3D1-5EA5BCD3F37D}"/>
              </a:ext>
            </a:extLst>
          </p:cNvPr>
          <p:cNvSpPr>
            <a:spLocks noGrp="1"/>
          </p:cNvSpPr>
          <p:nvPr>
            <p:ph type="title"/>
          </p:nvPr>
        </p:nvSpPr>
        <p:spPr>
          <a:xfrm>
            <a:off x="1754149" y="211465"/>
            <a:ext cx="1101801" cy="215444"/>
          </a:xfrm>
        </p:spPr>
        <p:txBody>
          <a:bodyPr/>
          <a:lstStyle/>
          <a:p>
            <a:r>
              <a:rPr lang="en-US" dirty="0"/>
              <a:t>Vectors Basics</a:t>
            </a:r>
          </a:p>
        </p:txBody>
      </p:sp>
      <p:sp>
        <p:nvSpPr>
          <p:cNvPr id="3" name="Content Placeholder 2">
            <a:extLst>
              <a:ext uri="{FF2B5EF4-FFF2-40B4-BE49-F238E27FC236}">
                <a16:creationId xmlns:a16="http://schemas.microsoft.com/office/drawing/2014/main" id="{7603B520-718C-434C-A133-BF70F6641A2D}"/>
              </a:ext>
            </a:extLst>
          </p:cNvPr>
          <p:cNvSpPr>
            <a:spLocks noGrp="1"/>
          </p:cNvSpPr>
          <p:nvPr>
            <p:ph idx="1"/>
          </p:nvPr>
        </p:nvSpPr>
        <p:spPr>
          <a:xfrm>
            <a:off x="148856" y="644999"/>
            <a:ext cx="4213593" cy="2539157"/>
          </a:xfrm>
        </p:spPr>
        <p:txBody>
          <a:bodyPr/>
          <a:lstStyle/>
          <a:p>
            <a:pPr algn="l" rtl="0"/>
            <a:r>
              <a:rPr lang="en-US" b="1" i="0" u="none" strike="noStrike" dirty="0">
                <a:solidFill>
                  <a:srgbClr val="4A4A4A"/>
                </a:solidFill>
                <a:effectLst/>
                <a:highlight>
                  <a:srgbClr val="FFFFFF"/>
                </a:highlight>
                <a:latin typeface="Open Sans" panose="020B0606030504020204" pitchFamily="34" charset="0"/>
              </a:rPr>
              <a:t>Vector Addition (Dot Product)</a:t>
            </a:r>
            <a:endParaRPr lang="en-US" b="0" i="0" u="none" strike="noStrike" dirty="0">
              <a:solidFill>
                <a:srgbClr val="4A4A4A"/>
              </a:solidFill>
              <a:effectLst/>
              <a:highlight>
                <a:srgbClr val="FFFFFF"/>
              </a:highlight>
              <a:latin typeface="Open Sans" panose="020B0606030504020204" pitchFamily="34" charset="0"/>
            </a:endParaRPr>
          </a:p>
          <a:p>
            <a:pPr algn="just"/>
            <a:r>
              <a:rPr lang="en-US" b="0" i="0" u="none" strike="noStrike" dirty="0">
                <a:solidFill>
                  <a:srgbClr val="4A4A4A"/>
                </a:solidFill>
                <a:effectLst/>
                <a:highlight>
                  <a:srgbClr val="FFFFFF"/>
                </a:highlight>
                <a:latin typeface="Open Sans" panose="020B0606030504020204" pitchFamily="34" charset="0"/>
              </a:rPr>
              <a:t>You can see that we had 2 vectors V1 and V2 and to add them, add their effect together. For example, if V1 has values [1, 2] and V2 has values [1, -1] for the X and Y axis respectively, the effective V1+V2 will have the value [2, 1] which is to add the scalar values of the Vectors. This is also called as the Dot Product.</a:t>
            </a:r>
          </a:p>
          <a:p>
            <a:pPr algn="just"/>
            <a:endParaRPr lang="en-US" dirty="0">
              <a:solidFill>
                <a:srgbClr val="4A4A4A"/>
              </a:solidFill>
              <a:highlight>
                <a:srgbClr val="FFFFFF"/>
              </a:highlight>
              <a:latin typeface="Open Sans" panose="020B0606030504020204" pitchFamily="34" charset="0"/>
            </a:endParaRPr>
          </a:p>
          <a:p>
            <a:pPr algn="just"/>
            <a:endParaRPr lang="en-US" b="0" i="0" u="none" strike="noStrike" dirty="0">
              <a:solidFill>
                <a:srgbClr val="4A4A4A"/>
              </a:solidFill>
              <a:effectLst/>
              <a:highlight>
                <a:srgbClr val="FFFFFF"/>
              </a:highlight>
              <a:latin typeface="Open Sans" panose="020B0606030504020204" pitchFamily="34" charset="0"/>
            </a:endParaRPr>
          </a:p>
          <a:p>
            <a:pPr algn="just"/>
            <a:endParaRPr lang="en-US" dirty="0">
              <a:solidFill>
                <a:srgbClr val="4A4A4A"/>
              </a:solidFill>
              <a:highlight>
                <a:srgbClr val="FFFFFF"/>
              </a:highlight>
              <a:latin typeface="Open Sans" panose="020B0606030504020204" pitchFamily="34" charset="0"/>
            </a:endParaRPr>
          </a:p>
          <a:p>
            <a:pPr algn="just"/>
            <a:endParaRPr lang="en-US" b="0" i="0" u="none" strike="noStrike" dirty="0">
              <a:solidFill>
                <a:srgbClr val="4A4A4A"/>
              </a:solidFill>
              <a:effectLst/>
              <a:highlight>
                <a:srgbClr val="FFFFFF"/>
              </a:highlight>
              <a:latin typeface="Open Sans" panose="020B0606030504020204" pitchFamily="34" charset="0"/>
            </a:endParaRPr>
          </a:p>
          <a:p>
            <a:pPr algn="just"/>
            <a:endParaRPr lang="en-US" dirty="0">
              <a:solidFill>
                <a:srgbClr val="4A4A4A"/>
              </a:solidFill>
              <a:highlight>
                <a:srgbClr val="FFFFFF"/>
              </a:highlight>
              <a:latin typeface="Open Sans" panose="020B0606030504020204" pitchFamily="34" charset="0"/>
            </a:endParaRPr>
          </a:p>
          <a:p>
            <a:pPr algn="just"/>
            <a:endParaRPr lang="en-US" b="0" i="0" u="none" strike="noStrike" dirty="0">
              <a:solidFill>
                <a:srgbClr val="4A4A4A"/>
              </a:solidFill>
              <a:effectLst/>
              <a:highlight>
                <a:srgbClr val="FFFFFF"/>
              </a:highlight>
              <a:latin typeface="Open Sans" panose="020B0606030504020204" pitchFamily="34" charset="0"/>
            </a:endParaRPr>
          </a:p>
          <a:p>
            <a:pPr algn="just"/>
            <a:endParaRPr lang="en-US" dirty="0">
              <a:solidFill>
                <a:srgbClr val="4A4A4A"/>
              </a:solidFill>
              <a:highlight>
                <a:srgbClr val="FFFFFF"/>
              </a:highlight>
              <a:latin typeface="Open Sans" panose="020B0606030504020204" pitchFamily="34" charset="0"/>
            </a:endParaRPr>
          </a:p>
          <a:p>
            <a:pPr algn="just"/>
            <a:r>
              <a:rPr lang="en-US" b="0" i="0" u="none" strike="noStrike" dirty="0">
                <a:solidFill>
                  <a:srgbClr val="4A4A4A"/>
                </a:solidFill>
                <a:effectLst/>
                <a:highlight>
                  <a:srgbClr val="FFFFFF"/>
                </a:highlight>
                <a:latin typeface="Open Sans" panose="020B0606030504020204" pitchFamily="34" charset="0"/>
              </a:rPr>
              <a:t>The Equation for Dot Product is </a:t>
            </a:r>
            <a:r>
              <a:rPr lang="en-US" b="1" i="0" u="none" strike="noStrike" dirty="0">
                <a:solidFill>
                  <a:srgbClr val="4A4A4A"/>
                </a:solidFill>
                <a:effectLst/>
                <a:highlight>
                  <a:srgbClr val="FFFFFF"/>
                </a:highlight>
                <a:latin typeface="Open Sans" panose="020B0606030504020204" pitchFamily="34" charset="0"/>
              </a:rPr>
              <a:t>^A.^B = a1+b1, a2+b2, …</a:t>
            </a:r>
            <a:endParaRPr lang="en-US" dirty="0"/>
          </a:p>
        </p:txBody>
      </p:sp>
      <p:sp>
        <p:nvSpPr>
          <p:cNvPr id="5" name="Footer Placeholder 4">
            <a:extLst>
              <a:ext uri="{FF2B5EF4-FFF2-40B4-BE49-F238E27FC236}">
                <a16:creationId xmlns:a16="http://schemas.microsoft.com/office/drawing/2014/main" id="{5031D24D-E3AF-326E-7154-7B39F9812EE7}"/>
              </a:ext>
            </a:extLst>
          </p:cNvPr>
          <p:cNvSpPr>
            <a:spLocks noGrp="1"/>
          </p:cNvSpPr>
          <p:nvPr>
            <p:ph type="ftr" sz="quarter" idx="5"/>
          </p:nvPr>
        </p:nvSpPr>
        <p:spPr/>
        <p:txBody>
          <a:bodyPr/>
          <a:lstStyle/>
          <a:p>
            <a:r>
              <a:rPr lang="en-US"/>
              <a:t>Dr. Malak Abdullah</a:t>
            </a:r>
          </a:p>
        </p:txBody>
      </p:sp>
      <p:pic>
        <p:nvPicPr>
          <p:cNvPr id="8" name="Picture 7" descr="A diagram of a triangle with a triangle and a triangle with a triangle and a triangle with a triangle and a triangle with a triangle and a triangle with a triangle and a triangle with a triangle and&#10;&#10;Description automatically generated">
            <a:extLst>
              <a:ext uri="{FF2B5EF4-FFF2-40B4-BE49-F238E27FC236}">
                <a16:creationId xmlns:a16="http://schemas.microsoft.com/office/drawing/2014/main" id="{09C36C47-A953-9E15-FAF7-4693D93C5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850" y="1654175"/>
            <a:ext cx="2487362" cy="1321255"/>
          </a:xfrm>
          <a:prstGeom prst="rect">
            <a:avLst/>
          </a:prstGeom>
        </p:spPr>
      </p:pic>
    </p:spTree>
    <p:extLst>
      <p:ext uri="{BB962C8B-B14F-4D97-AF65-F5344CB8AC3E}">
        <p14:creationId xmlns:p14="http://schemas.microsoft.com/office/powerpoint/2010/main" val="228494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D0C27-3357-F521-5EB7-A9F34524C61B}"/>
              </a:ext>
            </a:extLst>
          </p:cNvPr>
          <p:cNvSpPr>
            <a:spLocks noGrp="1"/>
          </p:cNvSpPr>
          <p:nvPr>
            <p:ph type="title"/>
          </p:nvPr>
        </p:nvSpPr>
        <p:spPr>
          <a:xfrm>
            <a:off x="1238251" y="211465"/>
            <a:ext cx="2286000" cy="861774"/>
          </a:xfrm>
        </p:spPr>
        <p:txBody>
          <a:bodyPr/>
          <a:lstStyle/>
          <a:p>
            <a:r>
              <a:rPr lang="en-US" b="1" i="0" u="none" strike="noStrike" dirty="0">
                <a:solidFill>
                  <a:srgbClr val="00B050"/>
                </a:solidFill>
                <a:effectLst/>
                <a:latin typeface="Open Sans" panose="020B0606030504020204" pitchFamily="34" charset="0"/>
              </a:rPr>
              <a:t>Scalar Multiplication</a:t>
            </a:r>
            <a:br>
              <a:rPr lang="en-US" b="0" i="0" u="none" strike="noStrike" dirty="0">
                <a:solidFill>
                  <a:srgbClr val="00B050"/>
                </a:solidFill>
                <a:effectLst/>
                <a:latin typeface="Open Sans" panose="020B0606030504020204" pitchFamily="34" charset="0"/>
              </a:rPr>
            </a:br>
            <a:endParaRPr lang="en-JO" dirty="0">
              <a:solidFill>
                <a:srgbClr val="00B050"/>
              </a:solidFill>
            </a:endParaRPr>
          </a:p>
        </p:txBody>
      </p:sp>
      <p:sp>
        <p:nvSpPr>
          <p:cNvPr id="3" name="Text Placeholder 2">
            <a:extLst>
              <a:ext uri="{FF2B5EF4-FFF2-40B4-BE49-F238E27FC236}">
                <a16:creationId xmlns:a16="http://schemas.microsoft.com/office/drawing/2014/main" id="{06DCD7AB-0E67-A0CA-7779-03568A580F16}"/>
              </a:ext>
            </a:extLst>
          </p:cNvPr>
          <p:cNvSpPr>
            <a:spLocks noGrp="1"/>
          </p:cNvSpPr>
          <p:nvPr>
            <p:ph type="body" idx="1"/>
          </p:nvPr>
        </p:nvSpPr>
        <p:spPr>
          <a:xfrm>
            <a:off x="171450" y="587375"/>
            <a:ext cx="4070719" cy="1692771"/>
          </a:xfrm>
        </p:spPr>
        <p:txBody>
          <a:bodyPr/>
          <a:lstStyle/>
          <a:p>
            <a:pPr algn="just"/>
            <a:r>
              <a:rPr lang="en-US" b="0" i="0" u="none" strike="noStrike" dirty="0">
                <a:solidFill>
                  <a:srgbClr val="4A4A4A"/>
                </a:solidFill>
                <a:effectLst/>
                <a:highlight>
                  <a:srgbClr val="FFFFFF"/>
                </a:highlight>
                <a:latin typeface="Open Sans" panose="020B0606030504020204" pitchFamily="34" charset="0"/>
              </a:rPr>
              <a:t>If a Vector is multiplied with a constant, it either grows or shrinks accordingly. This can be used in something called as </a:t>
            </a:r>
            <a:r>
              <a:rPr lang="en-US" b="1" i="0" u="none" strike="noStrike" dirty="0">
                <a:solidFill>
                  <a:srgbClr val="4A4A4A"/>
                </a:solidFill>
                <a:effectLst/>
                <a:highlight>
                  <a:srgbClr val="FFFFFF"/>
                </a:highlight>
                <a:latin typeface="Open Sans" panose="020B0606030504020204" pitchFamily="34" charset="0"/>
              </a:rPr>
              <a:t>Shearing</a:t>
            </a:r>
            <a:r>
              <a:rPr lang="en-US" b="0" i="0" u="none" strike="noStrike" dirty="0">
                <a:solidFill>
                  <a:srgbClr val="4A4A4A"/>
                </a:solidFill>
                <a:effectLst/>
                <a:highlight>
                  <a:srgbClr val="FFFFFF"/>
                </a:highlight>
                <a:latin typeface="Open Sans" panose="020B0606030504020204" pitchFamily="34" charset="0"/>
              </a:rPr>
              <a:t> which helps in the manipulation of pixel information.</a:t>
            </a:r>
          </a:p>
          <a:p>
            <a:pPr algn="just"/>
            <a:endParaRPr lang="en-US" dirty="0">
              <a:solidFill>
                <a:srgbClr val="4A4A4A"/>
              </a:solidFill>
              <a:highlight>
                <a:srgbClr val="FFFFFF"/>
              </a:highlight>
              <a:latin typeface="Open Sans" panose="020B0606030504020204" pitchFamily="34" charset="0"/>
            </a:endParaRPr>
          </a:p>
          <a:p>
            <a:pPr algn="just"/>
            <a:r>
              <a:rPr lang="en-US" b="0" i="0" u="none" strike="noStrike" dirty="0">
                <a:solidFill>
                  <a:srgbClr val="4A4A4A"/>
                </a:solidFill>
                <a:effectLst/>
                <a:highlight>
                  <a:srgbClr val="FFFFFF"/>
                </a:highlight>
                <a:latin typeface="Open Sans" panose="020B0606030504020204" pitchFamily="34" charset="0"/>
              </a:rPr>
              <a:t>The Equation for Scalar Multiplication is </a:t>
            </a:r>
            <a:r>
              <a:rPr lang="en-US" b="1" i="0" u="none" strike="noStrike" dirty="0">
                <a:solidFill>
                  <a:srgbClr val="4A4A4A"/>
                </a:solidFill>
                <a:effectLst/>
                <a:highlight>
                  <a:srgbClr val="FFFFFF"/>
                </a:highlight>
                <a:latin typeface="Open Sans" panose="020B0606030504020204" pitchFamily="34" charset="0"/>
              </a:rPr>
              <a:t>+</a:t>
            </a:r>
            <a:r>
              <a:rPr lang="en-US" b="1" i="0" u="none" strike="noStrike" dirty="0" err="1">
                <a:solidFill>
                  <a:srgbClr val="4A4A4A"/>
                </a:solidFill>
                <a:effectLst/>
                <a:highlight>
                  <a:srgbClr val="FFFFFF"/>
                </a:highlight>
                <a:latin typeface="Open Sans" panose="020B0606030504020204" pitchFamily="34" charset="0"/>
              </a:rPr>
              <a:t>k.^A</a:t>
            </a:r>
            <a:r>
              <a:rPr lang="en-US" b="1" i="0" u="none" strike="noStrike" dirty="0">
                <a:solidFill>
                  <a:srgbClr val="4A4A4A"/>
                </a:solidFill>
                <a:effectLst/>
                <a:highlight>
                  <a:srgbClr val="FFFFFF"/>
                </a:highlight>
                <a:latin typeface="Open Sans" panose="020B0606030504020204" pitchFamily="34" charset="0"/>
              </a:rPr>
              <a:t> </a:t>
            </a:r>
            <a:r>
              <a:rPr lang="en-US" b="0" i="0" u="none" strike="noStrike" dirty="0">
                <a:solidFill>
                  <a:srgbClr val="4A4A4A"/>
                </a:solidFill>
                <a:effectLst/>
                <a:highlight>
                  <a:srgbClr val="FFFFFF"/>
                </a:highlight>
                <a:latin typeface="Open Sans" panose="020B0606030504020204" pitchFamily="34" charset="0"/>
              </a:rPr>
              <a:t>or</a:t>
            </a:r>
            <a:r>
              <a:rPr lang="en-US" b="1" i="0" u="none" strike="noStrike" dirty="0">
                <a:solidFill>
                  <a:srgbClr val="4A4A4A"/>
                </a:solidFill>
                <a:effectLst/>
                <a:highlight>
                  <a:srgbClr val="FFFFFF"/>
                </a:highlight>
                <a:latin typeface="Open Sans" panose="020B0606030504020204" pitchFamily="34" charset="0"/>
              </a:rPr>
              <a:t> -</a:t>
            </a:r>
            <a:r>
              <a:rPr lang="en-US" b="1" i="0" u="none" strike="noStrike" dirty="0" err="1">
                <a:solidFill>
                  <a:srgbClr val="4A4A4A"/>
                </a:solidFill>
                <a:effectLst/>
                <a:highlight>
                  <a:srgbClr val="FFFFFF"/>
                </a:highlight>
                <a:latin typeface="Open Sans" panose="020B0606030504020204" pitchFamily="34" charset="0"/>
              </a:rPr>
              <a:t>k.^A</a:t>
            </a:r>
            <a:r>
              <a:rPr lang="en-US" b="1" i="0" u="none" strike="noStrike" dirty="0">
                <a:solidFill>
                  <a:srgbClr val="4A4A4A"/>
                </a:solidFill>
                <a:effectLst/>
                <a:highlight>
                  <a:srgbClr val="FFFFFF"/>
                </a:highlight>
                <a:latin typeface="Open Sans" panose="020B0606030504020204" pitchFamily="34" charset="0"/>
              </a:rPr>
              <a:t> = ^A’</a:t>
            </a:r>
            <a:endParaRPr lang="en-US" b="0" i="0" u="none" strike="noStrike" dirty="0">
              <a:solidFill>
                <a:srgbClr val="4A4A4A"/>
              </a:solidFill>
              <a:effectLst/>
              <a:highlight>
                <a:srgbClr val="FFFFFF"/>
              </a:highlight>
              <a:latin typeface="Open Sans" panose="020B0606030504020204" pitchFamily="34" charset="0"/>
            </a:endParaRPr>
          </a:p>
          <a:p>
            <a:pPr algn="just"/>
            <a:r>
              <a:rPr lang="en-US" b="0" i="0" u="none" strike="noStrike" dirty="0">
                <a:solidFill>
                  <a:srgbClr val="4A4A4A"/>
                </a:solidFill>
                <a:effectLst/>
                <a:highlight>
                  <a:srgbClr val="FFFFFF"/>
                </a:highlight>
                <a:latin typeface="Open Sans" panose="020B0606030504020204" pitchFamily="34" charset="0"/>
              </a:rPr>
              <a:t>The below diagrams will help you understand how this works.</a:t>
            </a:r>
          </a:p>
          <a:p>
            <a:pPr marL="0" algn="l" rtl="0"/>
            <a:endParaRPr lang="en-JO" dirty="0"/>
          </a:p>
        </p:txBody>
      </p:sp>
      <p:sp>
        <p:nvSpPr>
          <p:cNvPr id="4" name="Footer Placeholder 3">
            <a:extLst>
              <a:ext uri="{FF2B5EF4-FFF2-40B4-BE49-F238E27FC236}">
                <a16:creationId xmlns:a16="http://schemas.microsoft.com/office/drawing/2014/main" id="{F8FEDDAA-0818-8AE3-9270-CF2C8D7F4416}"/>
              </a:ext>
            </a:extLst>
          </p:cNvPr>
          <p:cNvSpPr>
            <a:spLocks noGrp="1"/>
          </p:cNvSpPr>
          <p:nvPr>
            <p:ph type="ftr" sz="quarter" idx="5"/>
          </p:nvPr>
        </p:nvSpPr>
        <p:spPr/>
        <p:txBody>
          <a:bodyPr/>
          <a:lstStyle/>
          <a:p>
            <a:r>
              <a:rPr lang="en-US"/>
              <a:t>Dr. Malak Abdullah</a:t>
            </a:r>
            <a:endParaRPr lang="en-US" dirty="0"/>
          </a:p>
        </p:txBody>
      </p:sp>
      <p:pic>
        <p:nvPicPr>
          <p:cNvPr id="7" name="Picture 6" descr="A diagram of a graph&#10;&#10;Description automatically generated with medium confidence">
            <a:extLst>
              <a:ext uri="{FF2B5EF4-FFF2-40B4-BE49-F238E27FC236}">
                <a16:creationId xmlns:a16="http://schemas.microsoft.com/office/drawing/2014/main" id="{41C1BC04-E0E2-4DF0-5DB8-9518BFF5C9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5450" y="1808280"/>
            <a:ext cx="1600200" cy="1637683"/>
          </a:xfrm>
          <a:prstGeom prst="rect">
            <a:avLst/>
          </a:prstGeom>
        </p:spPr>
      </p:pic>
    </p:spTree>
    <p:extLst>
      <p:ext uri="{BB962C8B-B14F-4D97-AF65-F5344CB8AC3E}">
        <p14:creationId xmlns:p14="http://schemas.microsoft.com/office/powerpoint/2010/main" val="679074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7C923-9C62-7A4A-8A59-D62C7C611A74}"/>
              </a:ext>
            </a:extLst>
          </p:cNvPr>
          <p:cNvSpPr>
            <a:spLocks noGrp="1"/>
          </p:cNvSpPr>
          <p:nvPr>
            <p:ph type="title"/>
          </p:nvPr>
        </p:nvSpPr>
        <p:spPr>
          <a:xfrm>
            <a:off x="1754149" y="211465"/>
            <a:ext cx="1101801" cy="215444"/>
          </a:xfrm>
        </p:spPr>
        <p:txBody>
          <a:bodyPr/>
          <a:lstStyle/>
          <a:p>
            <a:pPr algn="ctr" rtl="0"/>
            <a:r>
              <a:rPr lang="en-US" dirty="0"/>
              <a:t>Norm</a:t>
            </a:r>
          </a:p>
        </p:txBody>
      </p:sp>
      <p:sp>
        <p:nvSpPr>
          <p:cNvPr id="3" name="Content Placeholder 2">
            <a:extLst>
              <a:ext uri="{FF2B5EF4-FFF2-40B4-BE49-F238E27FC236}">
                <a16:creationId xmlns:a16="http://schemas.microsoft.com/office/drawing/2014/main" id="{071B571B-095C-1B40-9795-0B450F28CD4D}"/>
              </a:ext>
            </a:extLst>
          </p:cNvPr>
          <p:cNvSpPr>
            <a:spLocks noGrp="1"/>
          </p:cNvSpPr>
          <p:nvPr>
            <p:ph idx="1"/>
          </p:nvPr>
        </p:nvSpPr>
        <p:spPr>
          <a:xfrm>
            <a:off x="367931" y="856397"/>
            <a:ext cx="3874236" cy="169277"/>
          </a:xfrm>
        </p:spPr>
        <p:txBody>
          <a:bodyPr/>
          <a:lstStyle/>
          <a:p>
            <a:endParaRPr lang="en-US"/>
          </a:p>
        </p:txBody>
      </p:sp>
      <p:pic>
        <p:nvPicPr>
          <p:cNvPr id="8" name="Picture 7">
            <a:extLst>
              <a:ext uri="{FF2B5EF4-FFF2-40B4-BE49-F238E27FC236}">
                <a16:creationId xmlns:a16="http://schemas.microsoft.com/office/drawing/2014/main" id="{9B9E0651-B7F6-B14D-88A8-0281C50A46D2}"/>
              </a:ext>
            </a:extLst>
          </p:cNvPr>
          <p:cNvPicPr>
            <a:picLocks noChangeAspect="1"/>
          </p:cNvPicPr>
          <p:nvPr/>
        </p:nvPicPr>
        <p:blipFill rotWithShape="1">
          <a:blip r:embed="rId2"/>
          <a:srcRect r="4130" b="64437"/>
          <a:stretch/>
        </p:blipFill>
        <p:spPr>
          <a:xfrm>
            <a:off x="-2" y="815975"/>
            <a:ext cx="2507340" cy="851075"/>
          </a:xfrm>
          <a:prstGeom prst="rect">
            <a:avLst/>
          </a:prstGeom>
        </p:spPr>
      </p:pic>
      <p:pic>
        <p:nvPicPr>
          <p:cNvPr id="9" name="Picture 8">
            <a:extLst>
              <a:ext uri="{FF2B5EF4-FFF2-40B4-BE49-F238E27FC236}">
                <a16:creationId xmlns:a16="http://schemas.microsoft.com/office/drawing/2014/main" id="{C45E3236-8858-AC41-8D46-840F6963E560}"/>
              </a:ext>
            </a:extLst>
          </p:cNvPr>
          <p:cNvPicPr>
            <a:picLocks noChangeAspect="1"/>
          </p:cNvPicPr>
          <p:nvPr/>
        </p:nvPicPr>
        <p:blipFill>
          <a:blip r:embed="rId3"/>
          <a:stretch>
            <a:fillRect/>
          </a:stretch>
        </p:blipFill>
        <p:spPr>
          <a:xfrm>
            <a:off x="2535001" y="968375"/>
            <a:ext cx="2075099" cy="1636918"/>
          </a:xfrm>
          <a:prstGeom prst="rect">
            <a:avLst/>
          </a:prstGeom>
        </p:spPr>
      </p:pic>
      <p:pic>
        <p:nvPicPr>
          <p:cNvPr id="7" name="Picture 6">
            <a:extLst>
              <a:ext uri="{FF2B5EF4-FFF2-40B4-BE49-F238E27FC236}">
                <a16:creationId xmlns:a16="http://schemas.microsoft.com/office/drawing/2014/main" id="{FCC59D09-3154-6F4F-87E0-BE0B1B175440}"/>
              </a:ext>
            </a:extLst>
          </p:cNvPr>
          <p:cNvPicPr>
            <a:picLocks noChangeAspect="1"/>
          </p:cNvPicPr>
          <p:nvPr/>
        </p:nvPicPr>
        <p:blipFill>
          <a:blip r:embed="rId4"/>
          <a:stretch>
            <a:fillRect/>
          </a:stretch>
        </p:blipFill>
        <p:spPr>
          <a:xfrm>
            <a:off x="-16028" y="2686502"/>
            <a:ext cx="4598421" cy="543732"/>
          </a:xfrm>
          <a:prstGeom prst="rect">
            <a:avLst/>
          </a:prstGeom>
        </p:spPr>
      </p:pic>
      <p:pic>
        <p:nvPicPr>
          <p:cNvPr id="5" name="Picture 4">
            <a:extLst>
              <a:ext uri="{FF2B5EF4-FFF2-40B4-BE49-F238E27FC236}">
                <a16:creationId xmlns:a16="http://schemas.microsoft.com/office/drawing/2014/main" id="{E529DFEB-5008-BDD9-A362-40BF16BB8498}"/>
              </a:ext>
            </a:extLst>
          </p:cNvPr>
          <p:cNvPicPr>
            <a:picLocks noChangeAspect="1"/>
          </p:cNvPicPr>
          <p:nvPr/>
        </p:nvPicPr>
        <p:blipFill rotWithShape="1">
          <a:blip r:embed="rId2"/>
          <a:srcRect t="67404" r="4130"/>
          <a:stretch/>
        </p:blipFill>
        <p:spPr>
          <a:xfrm>
            <a:off x="-2" y="1855877"/>
            <a:ext cx="2507340" cy="780051"/>
          </a:xfrm>
          <a:prstGeom prst="rect">
            <a:avLst/>
          </a:prstGeom>
        </p:spPr>
      </p:pic>
      <p:sp>
        <p:nvSpPr>
          <p:cNvPr id="6" name="Footer Placeholder 5">
            <a:extLst>
              <a:ext uri="{FF2B5EF4-FFF2-40B4-BE49-F238E27FC236}">
                <a16:creationId xmlns:a16="http://schemas.microsoft.com/office/drawing/2014/main" id="{C497D2B6-22DA-0184-97C0-FB831A223E9E}"/>
              </a:ext>
            </a:extLst>
          </p:cNvPr>
          <p:cNvSpPr>
            <a:spLocks noGrp="1"/>
          </p:cNvSpPr>
          <p:nvPr>
            <p:ph type="ftr" sz="quarter" idx="5"/>
          </p:nvPr>
        </p:nvSpPr>
        <p:spPr/>
        <p:txBody>
          <a:bodyPr/>
          <a:lstStyle/>
          <a:p>
            <a:r>
              <a:rPr lang="en-US" dirty="0"/>
              <a:t>Dr. Malak Abdullah</a:t>
            </a:r>
          </a:p>
        </p:txBody>
      </p:sp>
    </p:spTree>
    <p:extLst>
      <p:ext uri="{BB962C8B-B14F-4D97-AF65-F5344CB8AC3E}">
        <p14:creationId xmlns:p14="http://schemas.microsoft.com/office/powerpoint/2010/main" val="218137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93BFA-8948-7347-A84B-800FEE367D58}"/>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86640A19-6D22-0A4C-93FE-BA6AE7C3EA71}"/>
              </a:ext>
            </a:extLst>
          </p:cNvPr>
          <p:cNvSpPr>
            <a:spLocks noGrp="1"/>
          </p:cNvSpPr>
          <p:nvPr>
            <p:ph idx="1"/>
          </p:nvPr>
        </p:nvSpPr>
        <p:spPr>
          <a:xfrm>
            <a:off x="367931" y="856397"/>
            <a:ext cx="3874236" cy="169277"/>
          </a:xfrm>
        </p:spPr>
        <p:txBody>
          <a:bodyPr/>
          <a:lstStyle/>
          <a:p>
            <a:endParaRPr lang="en-US"/>
          </a:p>
        </p:txBody>
      </p:sp>
      <p:pic>
        <p:nvPicPr>
          <p:cNvPr id="9" name="Picture 8">
            <a:extLst>
              <a:ext uri="{FF2B5EF4-FFF2-40B4-BE49-F238E27FC236}">
                <a16:creationId xmlns:a16="http://schemas.microsoft.com/office/drawing/2014/main" id="{238E47FA-C175-F543-BFF0-E85A16068575}"/>
              </a:ext>
            </a:extLst>
          </p:cNvPr>
          <p:cNvPicPr>
            <a:picLocks noChangeAspect="1"/>
          </p:cNvPicPr>
          <p:nvPr/>
        </p:nvPicPr>
        <p:blipFill>
          <a:blip r:embed="rId2"/>
          <a:stretch>
            <a:fillRect/>
          </a:stretch>
        </p:blipFill>
        <p:spPr>
          <a:xfrm>
            <a:off x="0" y="433785"/>
            <a:ext cx="2339224" cy="2479729"/>
          </a:xfrm>
          <a:prstGeom prst="rect">
            <a:avLst/>
          </a:prstGeom>
        </p:spPr>
      </p:pic>
      <p:pic>
        <p:nvPicPr>
          <p:cNvPr id="10" name="Picture 9">
            <a:extLst>
              <a:ext uri="{FF2B5EF4-FFF2-40B4-BE49-F238E27FC236}">
                <a16:creationId xmlns:a16="http://schemas.microsoft.com/office/drawing/2014/main" id="{23D6862E-0EF3-5241-A71C-BD21F432D5E1}"/>
              </a:ext>
            </a:extLst>
          </p:cNvPr>
          <p:cNvPicPr>
            <a:picLocks noChangeAspect="1"/>
          </p:cNvPicPr>
          <p:nvPr/>
        </p:nvPicPr>
        <p:blipFill>
          <a:blip r:embed="rId3"/>
          <a:stretch>
            <a:fillRect/>
          </a:stretch>
        </p:blipFill>
        <p:spPr>
          <a:xfrm>
            <a:off x="2305050" y="478973"/>
            <a:ext cx="2329838" cy="2288675"/>
          </a:xfrm>
          <a:prstGeom prst="rect">
            <a:avLst/>
          </a:prstGeom>
        </p:spPr>
      </p:pic>
      <p:sp>
        <p:nvSpPr>
          <p:cNvPr id="5" name="Footer Placeholder 4">
            <a:extLst>
              <a:ext uri="{FF2B5EF4-FFF2-40B4-BE49-F238E27FC236}">
                <a16:creationId xmlns:a16="http://schemas.microsoft.com/office/drawing/2014/main" id="{B4151372-735F-AE03-3EFC-B30610D87A6A}"/>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1270000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94AEB-2394-E04E-8B28-221006382570}"/>
              </a:ext>
            </a:extLst>
          </p:cNvPr>
          <p:cNvSpPr>
            <a:spLocks noGrp="1"/>
          </p:cNvSpPr>
          <p:nvPr>
            <p:ph type="title"/>
          </p:nvPr>
        </p:nvSpPr>
        <p:spPr>
          <a:xfrm>
            <a:off x="1085850" y="211465"/>
            <a:ext cx="2133599" cy="215444"/>
          </a:xfrm>
        </p:spPr>
        <p:txBody>
          <a:bodyPr/>
          <a:lstStyle/>
          <a:p>
            <a:r>
              <a:rPr lang="en-US" dirty="0"/>
              <a:t>Distance between two points</a:t>
            </a:r>
          </a:p>
        </p:txBody>
      </p:sp>
      <p:pic>
        <p:nvPicPr>
          <p:cNvPr id="8" name="Picture 7">
            <a:extLst>
              <a:ext uri="{FF2B5EF4-FFF2-40B4-BE49-F238E27FC236}">
                <a16:creationId xmlns:a16="http://schemas.microsoft.com/office/drawing/2014/main" id="{9183BA0E-C650-FE49-9E7D-EF4E162C857E}"/>
              </a:ext>
            </a:extLst>
          </p:cNvPr>
          <p:cNvPicPr>
            <a:picLocks noChangeAspect="1"/>
          </p:cNvPicPr>
          <p:nvPr/>
        </p:nvPicPr>
        <p:blipFill>
          <a:blip r:embed="rId2"/>
          <a:stretch>
            <a:fillRect/>
          </a:stretch>
        </p:blipFill>
        <p:spPr>
          <a:xfrm>
            <a:off x="-2214" y="511175"/>
            <a:ext cx="2181172" cy="1447800"/>
          </a:xfrm>
          <a:prstGeom prst="rect">
            <a:avLst/>
          </a:prstGeom>
        </p:spPr>
      </p:pic>
      <p:pic>
        <p:nvPicPr>
          <p:cNvPr id="5" name="Picture 4">
            <a:extLst>
              <a:ext uri="{FF2B5EF4-FFF2-40B4-BE49-F238E27FC236}">
                <a16:creationId xmlns:a16="http://schemas.microsoft.com/office/drawing/2014/main" id="{90A2DCCA-7EB8-C52E-75AB-38015D29A452}"/>
              </a:ext>
            </a:extLst>
          </p:cNvPr>
          <p:cNvPicPr>
            <a:picLocks noChangeAspect="1"/>
          </p:cNvPicPr>
          <p:nvPr/>
        </p:nvPicPr>
        <p:blipFill>
          <a:blip r:embed="rId3"/>
          <a:stretch>
            <a:fillRect/>
          </a:stretch>
        </p:blipFill>
        <p:spPr>
          <a:xfrm>
            <a:off x="2076450" y="1531359"/>
            <a:ext cx="2442656" cy="1896471"/>
          </a:xfrm>
          <a:prstGeom prst="rect">
            <a:avLst/>
          </a:prstGeom>
        </p:spPr>
      </p:pic>
      <p:sp>
        <p:nvSpPr>
          <p:cNvPr id="6" name="Footer Placeholder 5">
            <a:extLst>
              <a:ext uri="{FF2B5EF4-FFF2-40B4-BE49-F238E27FC236}">
                <a16:creationId xmlns:a16="http://schemas.microsoft.com/office/drawing/2014/main" id="{87AC2492-0D87-F358-C395-AF5742528C3A}"/>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1049629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312" y="204206"/>
            <a:ext cx="4392788" cy="467780"/>
          </a:xfrm>
        </p:spPr>
        <p:txBody>
          <a:bodyPr/>
          <a:lstStyle/>
          <a:p>
            <a:r>
              <a:rPr lang="en-US" dirty="0"/>
              <a:t>Norm of a Vector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1450" y="791189"/>
                <a:ext cx="4114801" cy="2409955"/>
              </a:xfrm>
            </p:spPr>
            <p:txBody>
              <a:bodyPr/>
              <a:lstStyle/>
              <a:p>
                <a:r>
                  <a:rPr lang="en-US" dirty="0"/>
                  <a:t>A vector </a:t>
                </a:r>
                <a:r>
                  <a:rPr lang="en-US" b="1" i="1" dirty="0">
                    <a:solidFill>
                      <a:srgbClr val="0070C0"/>
                    </a:solidFill>
                  </a:rPr>
                  <a:t>norm</a:t>
                </a:r>
                <a:r>
                  <a:rPr lang="en-US" dirty="0"/>
                  <a:t> is a function that maps a vector to a scalar value</a:t>
                </a:r>
              </a:p>
              <a:p>
                <a:pPr lvl="1"/>
                <a:r>
                  <a:rPr lang="en-US" dirty="0"/>
                  <a:t>The norm is a measure of the size of the vector</a:t>
                </a:r>
              </a:p>
              <a:p>
                <a:r>
                  <a:rPr lang="en-US" dirty="0"/>
                  <a:t>The norm </a:t>
                </a:r>
                <a14:m>
                  <m:oMath xmlns:m="http://schemas.openxmlformats.org/officeDocument/2006/math">
                    <m:r>
                      <a:rPr lang="en-US" i="1">
                        <a:latin typeface="Cambria Math" panose="02040503050406030204" pitchFamily="18" charset="0"/>
                      </a:rPr>
                      <m:t>𝑓</m:t>
                    </m:r>
                  </m:oMath>
                </a14:m>
                <a:r>
                  <a:rPr lang="en-US" dirty="0"/>
                  <a:t> should satisfy the following properties:</a:t>
                </a:r>
              </a:p>
              <a:p>
                <a:pPr lvl="1"/>
                <a:r>
                  <a:rPr lang="en-US" dirty="0"/>
                  <a:t>Scaling: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𝛼</m:t>
                        </m:r>
                        <m:r>
                          <a:rPr lang="en-US" b="1" i="0" smtClean="0">
                            <a:latin typeface="Cambria Math" panose="02040503050406030204" pitchFamily="18" charset="0"/>
                          </a:rPr>
                          <m:t>𝐱</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𝛼</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0" smtClean="0">
                            <a:latin typeface="Cambria Math" panose="02040503050406030204" pitchFamily="18" charset="0"/>
                          </a:rPr>
                          <m:t>𝐱</m:t>
                        </m:r>
                      </m:e>
                    </m:d>
                  </m:oMath>
                </a14:m>
                <a:endParaRPr lang="en-US" dirty="0"/>
              </a:p>
              <a:p>
                <a:pPr lvl="1"/>
                <a:r>
                  <a:rPr lang="en-US" dirty="0"/>
                  <a:t>Triangle inequality: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1">
                            <a:latin typeface="Cambria Math" panose="02040503050406030204" pitchFamily="18" charset="0"/>
                          </a:rPr>
                          <m:t>𝐱</m:t>
                        </m:r>
                        <m:r>
                          <a:rPr lang="en-US" b="1" i="0" smtClean="0">
                            <a:latin typeface="Cambria Math" panose="02040503050406030204" pitchFamily="18" charset="0"/>
                          </a:rPr>
                          <m:t>+</m:t>
                        </m:r>
                        <m:r>
                          <a:rPr lang="en-US" b="1" i="0" smtClean="0">
                            <a:latin typeface="Cambria Math" panose="02040503050406030204" pitchFamily="18" charset="0"/>
                          </a:rPr>
                          <m:t>𝐲</m:t>
                        </m:r>
                      </m:e>
                    </m:d>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b="1">
                            <a:latin typeface="Cambria Math" panose="02040503050406030204" pitchFamily="18" charset="0"/>
                          </a:rPr>
                          <m:t>𝐱</m:t>
                        </m:r>
                      </m:e>
                    </m:d>
                    <m:r>
                      <a:rPr lang="en-US" b="1"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b="1">
                            <a:latin typeface="Cambria Math" panose="02040503050406030204" pitchFamily="18" charset="0"/>
                          </a:rPr>
                          <m:t>𝐲</m:t>
                        </m:r>
                      </m:e>
                    </m:d>
                  </m:oMath>
                </a14:m>
                <a:endParaRPr lang="en-US" dirty="0"/>
              </a:p>
              <a:p>
                <a:pPr lvl="1"/>
                <a:r>
                  <a:rPr lang="en-US" dirty="0"/>
                  <a:t>Must be non-negative: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1">
                            <a:latin typeface="Cambria Math" panose="02040503050406030204" pitchFamily="18" charset="0"/>
                          </a:rPr>
                          <m:t>𝐱</m:t>
                        </m:r>
                      </m:e>
                    </m:d>
                    <m:r>
                      <a:rPr lang="en-US" b="1" i="1"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0</m:t>
                    </m:r>
                  </m:oMath>
                </a14:m>
                <a:endParaRPr lang="en-US" b="0" dirty="0">
                  <a:ea typeface="Cambria Math" panose="02040503050406030204" pitchFamily="18" charset="0"/>
                </a:endParaRPr>
              </a:p>
              <a:p>
                <a:endParaRPr lang="en-US" dirty="0"/>
              </a:p>
              <a:p>
                <a:r>
                  <a:rPr lang="en-US" dirty="0"/>
                  <a:t>The general </a:t>
                </a:r>
                <a14:m>
                  <m:oMath xmlns:m="http://schemas.openxmlformats.org/officeDocument/2006/math">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ℓ</m:t>
                        </m:r>
                      </m:e>
                      <m:sub>
                        <m:r>
                          <a:rPr lang="en-US" b="0" i="1" smtClean="0">
                            <a:solidFill>
                              <a:srgbClr val="FF0000"/>
                            </a:solidFill>
                            <a:latin typeface="Cambria Math" panose="02040503050406030204" pitchFamily="18" charset="0"/>
                            <a:ea typeface="Cambria Math" panose="02040503050406030204" pitchFamily="18" charset="0"/>
                          </a:rPr>
                          <m:t>𝑝</m:t>
                        </m:r>
                      </m:sub>
                    </m:sSub>
                  </m:oMath>
                </a14:m>
                <a:r>
                  <a:rPr lang="en-US" dirty="0">
                    <a:solidFill>
                      <a:srgbClr val="FF0000"/>
                    </a:solidFill>
                  </a:rPr>
                  <a:t> norm </a:t>
                </a:r>
                <a:r>
                  <a:rPr lang="en-US" dirty="0"/>
                  <a:t>of a vector </a:t>
                </a:r>
                <a14:m>
                  <m:oMath xmlns:m="http://schemas.openxmlformats.org/officeDocument/2006/math">
                    <m:r>
                      <a:rPr lang="en-US" b="1">
                        <a:latin typeface="Cambria Math" panose="02040503050406030204" pitchFamily="18" charset="0"/>
                      </a:rPr>
                      <m:t>𝐱</m:t>
                    </m:r>
                  </m:oMath>
                </a14:m>
                <a:r>
                  <a:rPr lang="en-US" dirty="0"/>
                  <a:t> is obtained as:</a:t>
                </a:r>
              </a:p>
              <a:p>
                <a:pPr lvl="1"/>
                <a:endParaRPr lang="en-US" dirty="0"/>
              </a:p>
              <a:p>
                <a:r>
                  <a:rPr lang="en-US" dirty="0"/>
                  <a:t>For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=2, </m:t>
                    </m:r>
                  </m:oMath>
                </a14:m>
                <a:r>
                  <a:rPr lang="en-US" dirty="0"/>
                  <a:t>we have </a:t>
                </a:r>
                <a14:m>
                  <m:oMath xmlns:m="http://schemas.openxmlformats.org/officeDocument/2006/math">
                    <m:sSub>
                      <m:sSubPr>
                        <m:ctrlPr>
                          <a:rPr lang="en-US" i="1">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ℓ</m:t>
                        </m:r>
                      </m:e>
                      <m:sub>
                        <m:r>
                          <a:rPr lang="en-US" i="1">
                            <a:solidFill>
                              <a:srgbClr val="FF0000"/>
                            </a:solidFill>
                            <a:latin typeface="Cambria Math" panose="02040503050406030204" pitchFamily="18" charset="0"/>
                            <a:ea typeface="Cambria Math" panose="02040503050406030204" pitchFamily="18" charset="0"/>
                          </a:rPr>
                          <m:t>2</m:t>
                        </m:r>
                      </m:sub>
                    </m:sSub>
                  </m:oMath>
                </a14:m>
                <a:r>
                  <a:rPr lang="en-US" dirty="0">
                    <a:solidFill>
                      <a:srgbClr val="FF0000"/>
                    </a:solidFill>
                  </a:rPr>
                  <a:t> norm </a:t>
                </a:r>
                <a:endParaRPr lang="en-US" dirty="0">
                  <a:solidFill>
                    <a:srgbClr val="002060"/>
                  </a:solidFill>
                </a:endParaRPr>
              </a:p>
              <a:p>
                <a:pPr lvl="1"/>
                <a:r>
                  <a:rPr lang="en-US" dirty="0"/>
                  <a:t>Also called </a:t>
                </a:r>
                <a:r>
                  <a:rPr lang="en-US" b="1" dirty="0"/>
                  <a:t>Euclidean norm</a:t>
                </a:r>
              </a:p>
              <a:p>
                <a:pPr lvl="1"/>
                <a:r>
                  <a:rPr lang="en-US" dirty="0"/>
                  <a:t>It is the most often used norm</a:t>
                </a:r>
              </a:p>
              <a:p>
                <a:pPr lvl="1"/>
                <a14:m>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ℓ</m:t>
                        </m:r>
                      </m:e>
                      <m:sub>
                        <m:r>
                          <a:rPr lang="en-US" i="1">
                            <a:solidFill>
                              <a:schemeClr val="tx1"/>
                            </a:solidFill>
                            <a:latin typeface="Cambria Math" panose="02040503050406030204" pitchFamily="18" charset="0"/>
                            <a:ea typeface="Cambria Math" panose="02040503050406030204" pitchFamily="18" charset="0"/>
                          </a:rPr>
                          <m:t>2</m:t>
                        </m:r>
                      </m:sub>
                    </m:sSub>
                  </m:oMath>
                </a14:m>
                <a:r>
                  <a:rPr lang="en-US" dirty="0">
                    <a:solidFill>
                      <a:schemeClr val="tx1"/>
                    </a:solidFill>
                  </a:rPr>
                  <a:t> norm </a:t>
                </a:r>
                <a:r>
                  <a:rPr lang="en-US" dirty="0"/>
                  <a:t>is often denoted just as </a:t>
                </a:r>
                <a14:m>
                  <m:oMath xmlns:m="http://schemas.openxmlformats.org/officeDocument/2006/math">
                    <m:d>
                      <m:dPr>
                        <m:begChr m:val="‖"/>
                        <m:endChr m:val="‖"/>
                        <m:ctrlPr>
                          <a:rPr lang="en-US" i="1">
                            <a:latin typeface="Cambria Math" panose="02040503050406030204" pitchFamily="18" charset="0"/>
                          </a:rPr>
                        </m:ctrlPr>
                      </m:dPr>
                      <m:e>
                        <m:r>
                          <a:rPr lang="en-US" b="1">
                            <a:latin typeface="Cambria Math" panose="02040503050406030204" pitchFamily="18" charset="0"/>
                          </a:rPr>
                          <m:t>𝐱</m:t>
                        </m:r>
                      </m:e>
                    </m:d>
                  </m:oMath>
                </a14:m>
                <a:r>
                  <a:rPr lang="en-US" dirty="0"/>
                  <a:t> with the subscript 2 omitted</a:t>
                </a:r>
              </a:p>
              <a:p>
                <a:endParaRPr lang="en-US" sz="445" dirty="0"/>
              </a:p>
              <a:p>
                <a:r>
                  <a:rPr lang="en-US" dirty="0"/>
                  <a:t>For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=1, </m:t>
                    </m:r>
                  </m:oMath>
                </a14:m>
                <a:r>
                  <a:rPr lang="en-US" dirty="0"/>
                  <a:t>we have </a:t>
                </a:r>
                <a14:m>
                  <m:oMath xmlns:m="http://schemas.openxmlformats.org/officeDocument/2006/math">
                    <m:sSub>
                      <m:sSubPr>
                        <m:ctrlPr>
                          <a:rPr lang="en-US" i="1">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ℓ</m:t>
                        </m:r>
                      </m:e>
                      <m:sub>
                        <m:r>
                          <a:rPr lang="en-US" i="1">
                            <a:solidFill>
                              <a:srgbClr val="FF0000"/>
                            </a:solidFill>
                            <a:latin typeface="Cambria Math" panose="02040503050406030204" pitchFamily="18" charset="0"/>
                            <a:ea typeface="Cambria Math" panose="02040503050406030204" pitchFamily="18" charset="0"/>
                          </a:rPr>
                          <m:t>1</m:t>
                        </m:r>
                      </m:sub>
                    </m:sSub>
                  </m:oMath>
                </a14:m>
                <a:r>
                  <a:rPr lang="en-US" dirty="0">
                    <a:solidFill>
                      <a:srgbClr val="FF0000"/>
                    </a:solidFill>
                  </a:rPr>
                  <a:t> norm </a:t>
                </a:r>
                <a:endParaRPr lang="en-US" dirty="0">
                  <a:solidFill>
                    <a:srgbClr val="002060"/>
                  </a:solidFill>
                </a:endParaRPr>
              </a:p>
              <a:p>
                <a:pPr lvl="1"/>
                <a:r>
                  <a:rPr lang="en-US" dirty="0"/>
                  <a:t>Uses the absolute values of the elements</a:t>
                </a:r>
              </a:p>
              <a:p>
                <a:pPr lvl="1"/>
                <a:r>
                  <a:rPr lang="en-US" dirty="0"/>
                  <a:t>Discriminate between zero and non-zero elements</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1450" y="791189"/>
                <a:ext cx="4114801" cy="2409955"/>
              </a:xfrm>
              <a:blipFill>
                <a:blip r:embed="rId2"/>
                <a:stretch>
                  <a:fillRect l="-1846" t="-1571"/>
                </a:stretch>
              </a:blipFill>
            </p:spPr>
            <p:txBody>
              <a:bodyPr/>
              <a:lstStyle/>
              <a:p>
                <a:r>
                  <a:rPr lang="en-JO">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86ACEC9-0407-43D0-B1FF-18DA0751EE34}"/>
                  </a:ext>
                </a:extLst>
              </p:cNvPr>
              <p:cNvSpPr txBox="1"/>
              <p:nvPr/>
            </p:nvSpPr>
            <p:spPr>
              <a:xfrm>
                <a:off x="3072589" y="1070413"/>
                <a:ext cx="1250433" cy="4968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802" i="1">
                              <a:latin typeface="Cambria Math" panose="02040503050406030204" pitchFamily="18" charset="0"/>
                            </a:rPr>
                          </m:ctrlPr>
                        </m:sSubPr>
                        <m:e>
                          <m:d>
                            <m:dPr>
                              <m:begChr m:val="‖"/>
                              <m:endChr m:val="‖"/>
                              <m:ctrlPr>
                                <a:rPr lang="en-US" sz="802" i="1">
                                  <a:latin typeface="Cambria Math" panose="02040503050406030204" pitchFamily="18" charset="0"/>
                                </a:rPr>
                              </m:ctrlPr>
                            </m:dPr>
                            <m:e>
                              <m:r>
                                <a:rPr lang="en-US" sz="802">
                                  <a:latin typeface="Cambria Math" panose="02040503050406030204" pitchFamily="18" charset="0"/>
                                </a:rPr>
                                <m:t>𝐱</m:t>
                              </m:r>
                            </m:e>
                          </m:d>
                        </m:e>
                        <m:sub>
                          <m:r>
                            <a:rPr lang="en-US" sz="802" i="1">
                              <a:latin typeface="Cambria Math" panose="02040503050406030204" pitchFamily="18" charset="0"/>
                            </a:rPr>
                            <m:t>𝑝</m:t>
                          </m:r>
                        </m:sub>
                      </m:sSub>
                      <m:r>
                        <a:rPr lang="en-US" sz="802" i="1">
                          <a:latin typeface="Cambria Math" panose="02040503050406030204" pitchFamily="18" charset="0"/>
                        </a:rPr>
                        <m:t>=</m:t>
                      </m:r>
                      <m:sSup>
                        <m:sSupPr>
                          <m:ctrlPr>
                            <a:rPr lang="en-US" sz="802" i="1">
                              <a:latin typeface="Cambria Math" panose="02040503050406030204" pitchFamily="18" charset="0"/>
                            </a:rPr>
                          </m:ctrlPr>
                        </m:sSupPr>
                        <m:e>
                          <m:d>
                            <m:dPr>
                              <m:ctrlPr>
                                <a:rPr lang="en-US" sz="802" i="1">
                                  <a:latin typeface="Cambria Math" panose="02040503050406030204" pitchFamily="18" charset="0"/>
                                </a:rPr>
                              </m:ctrlPr>
                            </m:dPr>
                            <m:e>
                              <m:nary>
                                <m:naryPr>
                                  <m:chr m:val="∑"/>
                                  <m:ctrlPr>
                                    <a:rPr lang="en-US" sz="802" i="1">
                                      <a:latin typeface="Cambria Math" panose="02040503050406030204" pitchFamily="18" charset="0"/>
                                    </a:rPr>
                                  </m:ctrlPr>
                                </m:naryPr>
                                <m:sub>
                                  <m:r>
                                    <m:rPr>
                                      <m:brk m:alnAt="23"/>
                                    </m:rPr>
                                    <a:rPr lang="en-US" sz="802" i="1">
                                      <a:latin typeface="Cambria Math" panose="02040503050406030204" pitchFamily="18" charset="0"/>
                                    </a:rPr>
                                    <m:t>𝑖</m:t>
                                  </m:r>
                                  <m:r>
                                    <a:rPr lang="en-US" sz="802" i="1">
                                      <a:latin typeface="Cambria Math" panose="02040503050406030204" pitchFamily="18" charset="0"/>
                                    </a:rPr>
                                    <m:t>=1</m:t>
                                  </m:r>
                                </m:sub>
                                <m:sup>
                                  <m:r>
                                    <a:rPr lang="en-US" sz="802" i="1">
                                      <a:latin typeface="Cambria Math" panose="02040503050406030204" pitchFamily="18" charset="0"/>
                                    </a:rPr>
                                    <m:t>𝑛</m:t>
                                  </m:r>
                                </m:sup>
                                <m:e>
                                  <m:sSup>
                                    <m:sSupPr>
                                      <m:ctrlPr>
                                        <a:rPr lang="en-US" sz="802" i="1">
                                          <a:latin typeface="Cambria Math" panose="02040503050406030204" pitchFamily="18" charset="0"/>
                                        </a:rPr>
                                      </m:ctrlPr>
                                    </m:sSupPr>
                                    <m:e>
                                      <m:d>
                                        <m:dPr>
                                          <m:begChr m:val="|"/>
                                          <m:endChr m:val="|"/>
                                          <m:ctrlPr>
                                            <a:rPr lang="en-US" sz="802" i="1">
                                              <a:latin typeface="Cambria Math" panose="02040503050406030204" pitchFamily="18" charset="0"/>
                                            </a:rPr>
                                          </m:ctrlPr>
                                        </m:dPr>
                                        <m:e>
                                          <m:sSub>
                                            <m:sSubPr>
                                              <m:ctrlPr>
                                                <a:rPr lang="en-US" sz="802" i="1">
                                                  <a:latin typeface="Cambria Math" panose="02040503050406030204" pitchFamily="18" charset="0"/>
                                                </a:rPr>
                                              </m:ctrlPr>
                                            </m:sSubPr>
                                            <m:e>
                                              <m:r>
                                                <a:rPr lang="en-US" sz="802" i="1">
                                                  <a:latin typeface="Cambria Math" panose="02040503050406030204" pitchFamily="18" charset="0"/>
                                                </a:rPr>
                                                <m:t>𝑥</m:t>
                                              </m:r>
                                            </m:e>
                                            <m:sub>
                                              <m:r>
                                                <a:rPr lang="en-US" sz="802" i="1">
                                                  <a:latin typeface="Cambria Math" panose="02040503050406030204" pitchFamily="18" charset="0"/>
                                                </a:rPr>
                                                <m:t>𝑖</m:t>
                                              </m:r>
                                            </m:sub>
                                          </m:sSub>
                                        </m:e>
                                      </m:d>
                                    </m:e>
                                    <m:sup>
                                      <m:r>
                                        <a:rPr lang="en-US" sz="802" i="1">
                                          <a:latin typeface="Cambria Math" panose="02040503050406030204" pitchFamily="18" charset="0"/>
                                        </a:rPr>
                                        <m:t>𝑝</m:t>
                                      </m:r>
                                    </m:sup>
                                  </m:sSup>
                                </m:e>
                              </m:nary>
                            </m:e>
                          </m:d>
                        </m:e>
                        <m:sup>
                          <m:f>
                            <m:fPr>
                              <m:ctrlPr>
                                <a:rPr lang="en-US" sz="802" i="1">
                                  <a:latin typeface="Cambria Math" panose="02040503050406030204" pitchFamily="18" charset="0"/>
                                </a:rPr>
                              </m:ctrlPr>
                            </m:fPr>
                            <m:num>
                              <m:r>
                                <a:rPr lang="en-US" sz="802" i="1">
                                  <a:latin typeface="Cambria Math" panose="02040503050406030204" pitchFamily="18" charset="0"/>
                                </a:rPr>
                                <m:t>1</m:t>
                              </m:r>
                            </m:num>
                            <m:den>
                              <m:r>
                                <a:rPr lang="en-US" sz="802" i="1">
                                  <a:latin typeface="Cambria Math" panose="02040503050406030204" pitchFamily="18" charset="0"/>
                                </a:rPr>
                                <m:t>𝑝</m:t>
                              </m:r>
                            </m:den>
                          </m:f>
                        </m:sup>
                      </m:sSup>
                    </m:oMath>
                  </m:oMathPara>
                </a14:m>
                <a:endParaRPr lang="en-US" sz="802" dirty="0"/>
              </a:p>
            </p:txBody>
          </p:sp>
        </mc:Choice>
        <mc:Fallback xmlns="">
          <p:sp>
            <p:nvSpPr>
              <p:cNvPr id="5" name="TextBox 4">
                <a:extLst>
                  <a:ext uri="{FF2B5EF4-FFF2-40B4-BE49-F238E27FC236}">
                    <a16:creationId xmlns:a16="http://schemas.microsoft.com/office/drawing/2014/main" id="{786ACEC9-0407-43D0-B1FF-18DA0751EE34}"/>
                  </a:ext>
                </a:extLst>
              </p:cNvPr>
              <p:cNvSpPr txBox="1">
                <a:spLocks noRot="1" noChangeAspect="1" noMove="1" noResize="1" noEditPoints="1" noAdjustHandles="1" noChangeArrowheads="1" noChangeShapeType="1" noTextEdit="1"/>
              </p:cNvSpPr>
              <p:nvPr/>
            </p:nvSpPr>
            <p:spPr>
              <a:xfrm>
                <a:off x="3072589" y="1070413"/>
                <a:ext cx="1250433" cy="496867"/>
              </a:xfrm>
              <a:prstGeom prst="rect">
                <a:avLst/>
              </a:prstGeom>
              <a:blipFill>
                <a:blip r:embed="rId3"/>
                <a:stretch>
                  <a:fillRect t="-57500" b="-110000"/>
                </a:stretch>
              </a:blipFill>
            </p:spPr>
            <p:txBody>
              <a:bodyPr/>
              <a:lstStyle/>
              <a:p>
                <a:r>
                  <a:rPr lang="en-JO">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3FA7EA-2C65-C48C-666B-7F741464421D}"/>
                  </a:ext>
                </a:extLst>
              </p:cNvPr>
              <p:cNvSpPr txBox="1"/>
              <p:nvPr/>
            </p:nvSpPr>
            <p:spPr>
              <a:xfrm>
                <a:off x="2914650" y="1833829"/>
                <a:ext cx="1597856" cy="572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802" i="1">
                              <a:latin typeface="Cambria Math" panose="02040503050406030204" pitchFamily="18" charset="0"/>
                            </a:rPr>
                          </m:ctrlPr>
                        </m:sSubPr>
                        <m:e>
                          <m:d>
                            <m:dPr>
                              <m:begChr m:val="‖"/>
                              <m:endChr m:val="‖"/>
                              <m:ctrlPr>
                                <a:rPr lang="en-US" sz="802" i="1">
                                  <a:latin typeface="Cambria Math" panose="02040503050406030204" pitchFamily="18" charset="0"/>
                                </a:rPr>
                              </m:ctrlPr>
                            </m:dPr>
                            <m:e>
                              <m:r>
                                <a:rPr lang="en-US" sz="802">
                                  <a:latin typeface="Cambria Math" panose="02040503050406030204" pitchFamily="18" charset="0"/>
                                </a:rPr>
                                <m:t>𝐱</m:t>
                              </m:r>
                            </m:e>
                          </m:d>
                        </m:e>
                        <m:sub>
                          <m:r>
                            <a:rPr lang="en-US" sz="802" i="1">
                              <a:latin typeface="Cambria Math" panose="02040503050406030204" pitchFamily="18" charset="0"/>
                            </a:rPr>
                            <m:t>2</m:t>
                          </m:r>
                        </m:sub>
                      </m:sSub>
                      <m:r>
                        <a:rPr lang="en-US" sz="802" i="1">
                          <a:latin typeface="Cambria Math" panose="02040503050406030204" pitchFamily="18" charset="0"/>
                        </a:rPr>
                        <m:t>=</m:t>
                      </m:r>
                      <m:rad>
                        <m:radPr>
                          <m:degHide m:val="on"/>
                          <m:ctrlPr>
                            <a:rPr lang="en-US" sz="802" i="1">
                              <a:latin typeface="Cambria Math" panose="02040503050406030204" pitchFamily="18" charset="0"/>
                            </a:rPr>
                          </m:ctrlPr>
                        </m:radPr>
                        <m:deg/>
                        <m:e>
                          <m:nary>
                            <m:naryPr>
                              <m:chr m:val="∑"/>
                              <m:ctrlPr>
                                <a:rPr lang="en-US" sz="802" i="1">
                                  <a:latin typeface="Cambria Math" panose="02040503050406030204" pitchFamily="18" charset="0"/>
                                </a:rPr>
                              </m:ctrlPr>
                            </m:naryPr>
                            <m:sub>
                              <m:r>
                                <m:rPr>
                                  <m:brk m:alnAt="23"/>
                                </m:rPr>
                                <a:rPr lang="en-US" sz="802" i="1">
                                  <a:latin typeface="Cambria Math" panose="02040503050406030204" pitchFamily="18" charset="0"/>
                                </a:rPr>
                                <m:t>𝑖</m:t>
                              </m:r>
                              <m:r>
                                <a:rPr lang="en-US" sz="802" i="1">
                                  <a:latin typeface="Cambria Math" panose="02040503050406030204" pitchFamily="18" charset="0"/>
                                </a:rPr>
                                <m:t>=1</m:t>
                              </m:r>
                            </m:sub>
                            <m:sup>
                              <m:r>
                                <a:rPr lang="en-US" sz="802" i="1">
                                  <a:latin typeface="Cambria Math" panose="02040503050406030204" pitchFamily="18" charset="0"/>
                                </a:rPr>
                                <m:t>𝑛</m:t>
                              </m:r>
                            </m:sup>
                            <m:e>
                              <m:sSubSup>
                                <m:sSubSupPr>
                                  <m:ctrlPr>
                                    <a:rPr lang="en-US" sz="802" i="1">
                                      <a:latin typeface="Cambria Math" panose="02040503050406030204" pitchFamily="18" charset="0"/>
                                    </a:rPr>
                                  </m:ctrlPr>
                                </m:sSubSupPr>
                                <m:e>
                                  <m:r>
                                    <a:rPr lang="en-US" sz="802" i="1">
                                      <a:latin typeface="Cambria Math" panose="02040503050406030204" pitchFamily="18" charset="0"/>
                                    </a:rPr>
                                    <m:t>𝑥</m:t>
                                  </m:r>
                                </m:e>
                                <m:sub>
                                  <m:r>
                                    <a:rPr lang="en-US" sz="802" i="1">
                                      <a:latin typeface="Cambria Math" panose="02040503050406030204" pitchFamily="18" charset="0"/>
                                    </a:rPr>
                                    <m:t>𝑖</m:t>
                                  </m:r>
                                </m:sub>
                                <m:sup>
                                  <m:r>
                                    <a:rPr lang="en-US" sz="802" i="1">
                                      <a:latin typeface="Cambria Math" panose="02040503050406030204" pitchFamily="18" charset="0"/>
                                    </a:rPr>
                                    <m:t>2</m:t>
                                  </m:r>
                                </m:sup>
                              </m:sSubSup>
                            </m:e>
                          </m:nary>
                        </m:e>
                      </m:rad>
                      <m:r>
                        <a:rPr lang="en-US" sz="802" i="1">
                          <a:latin typeface="Cambria Math" panose="02040503050406030204" pitchFamily="18" charset="0"/>
                        </a:rPr>
                        <m:t>=</m:t>
                      </m:r>
                      <m:rad>
                        <m:radPr>
                          <m:degHide m:val="on"/>
                          <m:ctrlPr>
                            <a:rPr lang="en-US" sz="802" i="1">
                              <a:latin typeface="Cambria Math" panose="02040503050406030204" pitchFamily="18" charset="0"/>
                            </a:rPr>
                          </m:ctrlPr>
                        </m:radPr>
                        <m:deg/>
                        <m:e>
                          <m:sSup>
                            <m:sSupPr>
                              <m:ctrlPr>
                                <a:rPr lang="en-US" sz="802" i="1">
                                  <a:latin typeface="Cambria Math" panose="02040503050406030204" pitchFamily="18" charset="0"/>
                                </a:rPr>
                              </m:ctrlPr>
                            </m:sSupPr>
                            <m:e>
                              <m:r>
                                <a:rPr lang="en-US" sz="802" b="1">
                                  <a:latin typeface="Cambria Math" panose="02040503050406030204" pitchFamily="18" charset="0"/>
                                </a:rPr>
                                <m:t>𝐱</m:t>
                              </m:r>
                            </m:e>
                            <m:sup>
                              <m:r>
                                <a:rPr lang="en-US" sz="802" i="1">
                                  <a:latin typeface="Cambria Math" panose="02040503050406030204" pitchFamily="18" charset="0"/>
                                </a:rPr>
                                <m:t>𝑇</m:t>
                              </m:r>
                            </m:sup>
                          </m:sSup>
                          <m:r>
                            <a:rPr lang="en-US" sz="802" b="1">
                              <a:latin typeface="Cambria Math" panose="02040503050406030204" pitchFamily="18" charset="0"/>
                            </a:rPr>
                            <m:t>𝐱</m:t>
                          </m:r>
                        </m:e>
                      </m:rad>
                    </m:oMath>
                  </m:oMathPara>
                </a14:m>
                <a:endParaRPr lang="en-US" sz="802" dirty="0"/>
              </a:p>
            </p:txBody>
          </p:sp>
        </mc:Choice>
        <mc:Fallback xmlns="">
          <p:sp>
            <p:nvSpPr>
              <p:cNvPr id="8" name="TextBox 7">
                <a:extLst>
                  <a:ext uri="{FF2B5EF4-FFF2-40B4-BE49-F238E27FC236}">
                    <a16:creationId xmlns:a16="http://schemas.microsoft.com/office/drawing/2014/main" id="{7E3FA7EA-2C65-C48C-666B-7F741464421D}"/>
                  </a:ext>
                </a:extLst>
              </p:cNvPr>
              <p:cNvSpPr txBox="1">
                <a:spLocks noRot="1" noChangeAspect="1" noMove="1" noResize="1" noEditPoints="1" noAdjustHandles="1" noChangeArrowheads="1" noChangeShapeType="1" noTextEdit="1"/>
              </p:cNvSpPr>
              <p:nvPr/>
            </p:nvSpPr>
            <p:spPr>
              <a:xfrm>
                <a:off x="2914650" y="1833829"/>
                <a:ext cx="1597856" cy="572401"/>
              </a:xfrm>
              <a:prstGeom prst="rect">
                <a:avLst/>
              </a:prstGeom>
              <a:blipFill>
                <a:blip r:embed="rId4"/>
                <a:stretch>
                  <a:fillRect t="-47826" b="-84783"/>
                </a:stretch>
              </a:blipFill>
            </p:spPr>
            <p:txBody>
              <a:bodyPr/>
              <a:lstStyle/>
              <a:p>
                <a:r>
                  <a:rPr lang="en-JO">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2CB8944-F15D-D6CA-830B-2C4FF23E074E}"/>
                  </a:ext>
                </a:extLst>
              </p:cNvPr>
              <p:cNvSpPr txBox="1"/>
              <p:nvPr/>
            </p:nvSpPr>
            <p:spPr>
              <a:xfrm>
                <a:off x="2914650" y="2617108"/>
                <a:ext cx="1250433" cy="4290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802" i="1">
                              <a:latin typeface="Cambria Math" panose="02040503050406030204" pitchFamily="18" charset="0"/>
                            </a:rPr>
                          </m:ctrlPr>
                        </m:sSubPr>
                        <m:e>
                          <m:d>
                            <m:dPr>
                              <m:begChr m:val="‖"/>
                              <m:endChr m:val="‖"/>
                              <m:ctrlPr>
                                <a:rPr lang="en-US" sz="802" i="1">
                                  <a:latin typeface="Cambria Math" panose="02040503050406030204" pitchFamily="18" charset="0"/>
                                </a:rPr>
                              </m:ctrlPr>
                            </m:dPr>
                            <m:e>
                              <m:r>
                                <a:rPr lang="en-US" sz="802">
                                  <a:latin typeface="Cambria Math" panose="02040503050406030204" pitchFamily="18" charset="0"/>
                                </a:rPr>
                                <m:t>𝐱</m:t>
                              </m:r>
                            </m:e>
                          </m:d>
                        </m:e>
                        <m:sub>
                          <m:r>
                            <a:rPr lang="en-US" sz="802" i="1">
                              <a:latin typeface="Cambria Math" panose="02040503050406030204" pitchFamily="18" charset="0"/>
                            </a:rPr>
                            <m:t>1</m:t>
                          </m:r>
                        </m:sub>
                      </m:sSub>
                      <m:r>
                        <a:rPr lang="en-US" sz="802" i="1">
                          <a:latin typeface="Cambria Math" panose="02040503050406030204" pitchFamily="18" charset="0"/>
                        </a:rPr>
                        <m:t>=</m:t>
                      </m:r>
                      <m:nary>
                        <m:naryPr>
                          <m:chr m:val="∑"/>
                          <m:ctrlPr>
                            <a:rPr lang="en-US" sz="802" i="1">
                              <a:latin typeface="Cambria Math" panose="02040503050406030204" pitchFamily="18" charset="0"/>
                            </a:rPr>
                          </m:ctrlPr>
                        </m:naryPr>
                        <m:sub>
                          <m:r>
                            <m:rPr>
                              <m:brk m:alnAt="23"/>
                            </m:rPr>
                            <a:rPr lang="en-US" sz="802" i="1">
                              <a:latin typeface="Cambria Math" panose="02040503050406030204" pitchFamily="18" charset="0"/>
                            </a:rPr>
                            <m:t>𝑖</m:t>
                          </m:r>
                          <m:r>
                            <a:rPr lang="en-US" sz="802" i="1">
                              <a:latin typeface="Cambria Math" panose="02040503050406030204" pitchFamily="18" charset="0"/>
                            </a:rPr>
                            <m:t>=1</m:t>
                          </m:r>
                        </m:sub>
                        <m:sup>
                          <m:r>
                            <a:rPr lang="en-US" sz="802" i="1">
                              <a:latin typeface="Cambria Math" panose="02040503050406030204" pitchFamily="18" charset="0"/>
                            </a:rPr>
                            <m:t>𝑛</m:t>
                          </m:r>
                        </m:sup>
                        <m:e>
                          <m:d>
                            <m:dPr>
                              <m:begChr m:val="|"/>
                              <m:endChr m:val="|"/>
                              <m:ctrlPr>
                                <a:rPr lang="en-US" sz="802" i="1">
                                  <a:latin typeface="Cambria Math" panose="02040503050406030204" pitchFamily="18" charset="0"/>
                                </a:rPr>
                              </m:ctrlPr>
                            </m:dPr>
                            <m:e>
                              <m:sSub>
                                <m:sSubPr>
                                  <m:ctrlPr>
                                    <a:rPr lang="en-US" sz="802" i="1">
                                      <a:latin typeface="Cambria Math" panose="02040503050406030204" pitchFamily="18" charset="0"/>
                                    </a:rPr>
                                  </m:ctrlPr>
                                </m:sSubPr>
                                <m:e>
                                  <m:r>
                                    <a:rPr lang="en-US" sz="802" i="1">
                                      <a:latin typeface="Cambria Math" panose="02040503050406030204" pitchFamily="18" charset="0"/>
                                    </a:rPr>
                                    <m:t>𝑥</m:t>
                                  </m:r>
                                </m:e>
                                <m:sub>
                                  <m:r>
                                    <a:rPr lang="en-US" sz="802" i="1">
                                      <a:latin typeface="Cambria Math" panose="02040503050406030204" pitchFamily="18" charset="0"/>
                                    </a:rPr>
                                    <m:t>𝑖</m:t>
                                  </m:r>
                                </m:sub>
                              </m:sSub>
                            </m:e>
                          </m:d>
                        </m:e>
                      </m:nary>
                    </m:oMath>
                  </m:oMathPara>
                </a14:m>
                <a:endParaRPr lang="en-US" sz="802" dirty="0"/>
              </a:p>
            </p:txBody>
          </p:sp>
        </mc:Choice>
        <mc:Fallback xmlns="">
          <p:sp>
            <p:nvSpPr>
              <p:cNvPr id="9" name="TextBox 8">
                <a:extLst>
                  <a:ext uri="{FF2B5EF4-FFF2-40B4-BE49-F238E27FC236}">
                    <a16:creationId xmlns:a16="http://schemas.microsoft.com/office/drawing/2014/main" id="{22CB8944-F15D-D6CA-830B-2C4FF23E074E}"/>
                  </a:ext>
                </a:extLst>
              </p:cNvPr>
              <p:cNvSpPr txBox="1">
                <a:spLocks noRot="1" noChangeAspect="1" noMove="1" noResize="1" noEditPoints="1" noAdjustHandles="1" noChangeArrowheads="1" noChangeShapeType="1" noTextEdit="1"/>
              </p:cNvSpPr>
              <p:nvPr/>
            </p:nvSpPr>
            <p:spPr>
              <a:xfrm>
                <a:off x="2914650" y="2617108"/>
                <a:ext cx="1250433" cy="429092"/>
              </a:xfrm>
              <a:prstGeom prst="rect">
                <a:avLst/>
              </a:prstGeom>
              <a:blipFill>
                <a:blip r:embed="rId5"/>
                <a:stretch>
                  <a:fillRect t="-75000" b="-119444"/>
                </a:stretch>
              </a:blipFill>
            </p:spPr>
            <p:txBody>
              <a:bodyPr/>
              <a:lstStyle/>
              <a:p>
                <a:r>
                  <a:rPr lang="en-JO">
                    <a:noFill/>
                  </a:rPr>
                  <a:t> </a:t>
                </a:r>
              </a:p>
            </p:txBody>
          </p:sp>
        </mc:Fallback>
      </mc:AlternateContent>
    </p:spTree>
    <p:extLst>
      <p:ext uri="{BB962C8B-B14F-4D97-AF65-F5344CB8AC3E}">
        <p14:creationId xmlns:p14="http://schemas.microsoft.com/office/powerpoint/2010/main" val="2462999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139021"/>
            <a:ext cx="4610100" cy="467780"/>
          </a:xfrm>
        </p:spPr>
        <p:txBody>
          <a:bodyPr/>
          <a:lstStyle/>
          <a:p>
            <a:r>
              <a:rPr lang="en-US" dirty="0"/>
              <a:t>Matrices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6809" y="930954"/>
                <a:ext cx="4392788" cy="1952907"/>
              </a:xfrm>
            </p:spPr>
            <p:txBody>
              <a:bodyPr/>
              <a:lstStyle/>
              <a:p>
                <a:r>
                  <a:rPr lang="en-US" b="1" i="1" dirty="0">
                    <a:solidFill>
                      <a:srgbClr val="0070C0"/>
                    </a:solidFill>
                  </a:rPr>
                  <a:t>Matrix</a:t>
                </a:r>
                <a:r>
                  <a:rPr lang="en-US" b="1" dirty="0"/>
                  <a:t> </a:t>
                </a:r>
                <a:r>
                  <a:rPr lang="en-US" dirty="0"/>
                  <a:t>is a rectangular array of real-valued scalars arranged in </a:t>
                </a:r>
                <a:r>
                  <a:rPr lang="en-US" i="1" dirty="0"/>
                  <a:t>m </a:t>
                </a:r>
                <a:r>
                  <a:rPr lang="en-US" dirty="0"/>
                  <a:t>horizontal rows and </a:t>
                </a:r>
                <a:r>
                  <a:rPr lang="en-US" i="1" dirty="0"/>
                  <a:t>n </a:t>
                </a:r>
                <a:r>
                  <a:rPr lang="en-US" dirty="0"/>
                  <a:t>vertical columns</a:t>
                </a:r>
              </a:p>
              <a:p>
                <a:pPr lvl="1"/>
                <a:r>
                  <a:rPr lang="en-US" dirty="0"/>
                  <a:t>Each element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𝑖𝑗</m:t>
                        </m:r>
                      </m:sub>
                    </m:sSub>
                  </m:oMath>
                </a14:m>
                <a:r>
                  <a:rPr lang="en-US" i="1" dirty="0"/>
                  <a:t> </a:t>
                </a:r>
                <a:r>
                  <a:rPr lang="en-US" dirty="0"/>
                  <a:t>belongs to the </a:t>
                </a:r>
                <a:r>
                  <a:rPr lang="en-US" i="1" dirty="0" err="1"/>
                  <a:t>i</a:t>
                </a:r>
                <a:r>
                  <a:rPr lang="en-US" baseline="30000" dirty="0" err="1"/>
                  <a:t>th</a:t>
                </a:r>
                <a:r>
                  <a:rPr lang="en-US" dirty="0"/>
                  <a:t> row and </a:t>
                </a:r>
                <a:r>
                  <a:rPr lang="en-US" i="1" dirty="0" err="1"/>
                  <a:t>j</a:t>
                </a:r>
                <a:r>
                  <a:rPr lang="en-US" baseline="30000" dirty="0" err="1"/>
                  <a:t>th</a:t>
                </a:r>
                <a:r>
                  <a:rPr lang="en-US" dirty="0"/>
                  <a:t> column</a:t>
                </a:r>
              </a:p>
              <a:p>
                <a:pPr lvl="1"/>
                <a:r>
                  <a:rPr lang="en-US" dirty="0"/>
                  <a:t>The elements are denoted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𝑖𝑗</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b="1" i="0" smtClean="0">
                            <a:latin typeface="Cambria Math" panose="02040503050406030204" pitchFamily="18" charset="0"/>
                          </a:rPr>
                          <m:t>𝐀</m:t>
                        </m:r>
                      </m:e>
                      <m:sub>
                        <m:r>
                          <a:rPr lang="en-US" i="1">
                            <a:latin typeface="Cambria Math" panose="02040503050406030204" pitchFamily="18" charset="0"/>
                          </a:rPr>
                          <m:t>𝑖𝑗</m:t>
                        </m:r>
                      </m:sub>
                    </m:sSub>
                  </m:oMath>
                </a14:m>
                <a:r>
                  <a:rPr lang="en-US" dirty="0"/>
                  <a:t> or</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 </m:t>
                        </m:r>
                        <m:d>
                          <m:dPr>
                            <m:begChr m:val="["/>
                            <m:endChr m:val="]"/>
                            <m:ctrlPr>
                              <a:rPr lang="en-US" i="1">
                                <a:latin typeface="Cambria Math" panose="02040503050406030204" pitchFamily="18" charset="0"/>
                              </a:rPr>
                            </m:ctrlPr>
                          </m:dPr>
                          <m:e>
                            <m:r>
                              <a:rPr lang="en-US" b="1">
                                <a:latin typeface="Cambria Math" panose="02040503050406030204" pitchFamily="18" charset="0"/>
                              </a:rPr>
                              <m:t>𝐀</m:t>
                            </m:r>
                          </m:e>
                        </m:d>
                      </m:e>
                      <m:sub>
                        <m:r>
                          <a:rPr lang="en-US" i="1">
                            <a:latin typeface="Cambria Math" panose="02040503050406030204" pitchFamily="18" charset="0"/>
                          </a:rPr>
                          <m:t>𝑖𝑗</m:t>
                        </m:r>
                      </m:sub>
                    </m:sSub>
                  </m:oMath>
                </a14:m>
                <a:r>
                  <a:rPr lang="en-US" dirty="0"/>
                  <a:t> or </a:t>
                </a:r>
                <a14:m>
                  <m:oMath xmlns:m="http://schemas.openxmlformats.org/officeDocument/2006/math">
                    <m:r>
                      <a:rPr lang="en-US" b="1">
                        <a:latin typeface="Cambria Math" panose="02040503050406030204" pitchFamily="18" charset="0"/>
                      </a:rPr>
                      <m:t>𝐀</m:t>
                    </m:r>
                    <m:d>
                      <m:dPr>
                        <m:ctrlPr>
                          <a:rPr lang="en-US" b="1" i="1" smtClean="0">
                            <a:latin typeface="Cambria Math" panose="02040503050406030204" pitchFamily="18" charset="0"/>
                          </a:rPr>
                        </m:ctrlPr>
                      </m:dPr>
                      <m:e>
                        <m: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𝒋</m:t>
                        </m:r>
                      </m:e>
                    </m:d>
                  </m:oMath>
                </a14:m>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endParaRPr lang="en-US" dirty="0"/>
              </a:p>
              <a:p>
                <a:endParaRPr lang="en-US" dirty="0"/>
              </a:p>
              <a:p>
                <a:r>
                  <a:rPr lang="en-US" dirty="0"/>
                  <a:t>For the matrix </a:t>
                </a:r>
                <a14:m>
                  <m:oMath xmlns:m="http://schemas.openxmlformats.org/officeDocument/2006/math">
                    <m:r>
                      <a:rPr lang="en-US" b="1" i="0" smtClean="0">
                        <a:latin typeface="Cambria Math" panose="02040503050406030204" pitchFamily="18" charset="0"/>
                      </a:rPr>
                      <m:t>𝐀</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sup>
                    </m:sSup>
                  </m:oMath>
                </a14:m>
                <a:r>
                  <a:rPr lang="en-US" dirty="0"/>
                  <a:t>, the size (dimension) is </a:t>
                </a:r>
                <a14:m>
                  <m:oMath xmlns:m="http://schemas.openxmlformats.org/officeDocument/2006/math">
                    <m:r>
                      <a:rPr lang="en-US" b="0" i="1" smtClean="0">
                        <a:latin typeface="Cambria Math" panose="02040503050406030204" pitchFamily="18" charset="0"/>
                      </a:rPr>
                      <m:t>𝑚</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a14:m>
                <a:r>
                  <a:rPr lang="en-US" dirty="0"/>
                  <a:t> or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e>
                    </m:d>
                  </m:oMath>
                </a14:m>
                <a:r>
                  <a:rPr lang="en-US" dirty="0"/>
                  <a:t> </a:t>
                </a:r>
              </a:p>
              <a:p>
                <a:pPr lvl="1"/>
                <a:r>
                  <a:rPr lang="en-US" dirty="0"/>
                  <a:t>Matrices are denoted by bold-font upper-case letters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6809" y="930954"/>
                <a:ext cx="4392788" cy="1952907"/>
              </a:xfrm>
              <a:blipFill>
                <a:blip r:embed="rId2"/>
                <a:stretch>
                  <a:fillRect l="-1734" t="-1935"/>
                </a:stretch>
              </a:blipFill>
            </p:spPr>
            <p:txBody>
              <a:bodyPr/>
              <a:lstStyle/>
              <a:p>
                <a:r>
                  <a:rPr lang="en-JO">
                    <a:noFill/>
                  </a:rPr>
                  <a:t> </a:t>
                </a:r>
              </a:p>
            </p:txBody>
          </p:sp>
        </mc:Fallback>
      </mc:AlternateContent>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086679" y="1634188"/>
            <a:ext cx="1539525" cy="687061"/>
          </a:xfrm>
          <a:prstGeom prst="rect">
            <a:avLst/>
          </a:prstGeom>
        </p:spPr>
      </p:pic>
    </p:spTree>
    <p:extLst>
      <p:ext uri="{BB962C8B-B14F-4D97-AF65-F5344CB8AC3E}">
        <p14:creationId xmlns:p14="http://schemas.microsoft.com/office/powerpoint/2010/main" val="1663929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Matrices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952" y="680117"/>
                <a:ext cx="4203298" cy="2879058"/>
              </a:xfrm>
            </p:spPr>
            <p:txBody>
              <a:bodyPr/>
              <a:lstStyle/>
              <a:p>
                <a:r>
                  <a:rPr lang="en-US" dirty="0"/>
                  <a:t>Addition or subtraction</a:t>
                </a:r>
              </a:p>
              <a:p>
                <a:endParaRPr lang="en-US" dirty="0"/>
              </a:p>
              <a:p>
                <a:endParaRPr lang="en-US" dirty="0"/>
              </a:p>
              <a:p>
                <a:endParaRPr lang="en-US" dirty="0"/>
              </a:p>
              <a:p>
                <a:endParaRPr lang="en-US" dirty="0"/>
              </a:p>
              <a:p>
                <a:endParaRPr lang="en-US" dirty="0"/>
              </a:p>
              <a:p>
                <a:endParaRPr lang="en-US" dirty="0"/>
              </a:p>
              <a:p>
                <a:r>
                  <a:rPr lang="en-US" dirty="0"/>
                  <a:t>Scalar multiplication</a:t>
                </a:r>
              </a:p>
              <a:p>
                <a:endParaRPr lang="en-US" dirty="0"/>
              </a:p>
              <a:p>
                <a:endParaRPr lang="en-US" dirty="0"/>
              </a:p>
              <a:p>
                <a:endParaRPr lang="en-US" dirty="0"/>
              </a:p>
              <a:p>
                <a:endParaRPr lang="en-US" dirty="0"/>
              </a:p>
              <a:p>
                <a:r>
                  <a:rPr lang="en-US" dirty="0"/>
                  <a:t>Matrix multiplication</a:t>
                </a:r>
              </a:p>
              <a:p>
                <a:endParaRPr lang="en-US" sz="445" dirty="0"/>
              </a:p>
              <a:p>
                <a:pPr lvl="1"/>
                <a:r>
                  <a:rPr lang="en-US" dirty="0"/>
                  <a:t>Defined only  if the number of columns of the left matrix is the same as the number of rows of the right matrix</a:t>
                </a:r>
              </a:p>
              <a:p>
                <a:pPr lvl="1"/>
                <a:r>
                  <a:rPr lang="en-US" dirty="0"/>
                  <a:t>Note that </a:t>
                </a:r>
                <a14:m>
                  <m:oMath xmlns:m="http://schemas.openxmlformats.org/officeDocument/2006/math">
                    <m:r>
                      <a:rPr lang="en-US" b="1">
                        <a:latin typeface="Cambria Math" panose="02040503050406030204" pitchFamily="18" charset="0"/>
                      </a:rPr>
                      <m:t>𝐀𝐁</m:t>
                    </m:r>
                    <m:r>
                      <a:rPr lang="en-US" i="1">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𝐁𝐀</m:t>
                    </m:r>
                  </m:oMath>
                </a14:m>
                <a:endParaRPr lang="en-US" b="1" dirty="0"/>
              </a:p>
              <a:p>
                <a:endParaRPr lang="en-US" dirty="0"/>
              </a:p>
              <a:p>
                <a:endParaRPr lang="en-US" dirty="0"/>
              </a:p>
              <a:p>
                <a:endParaRPr lang="en-US" b="1" dirty="0"/>
              </a:p>
              <a:p>
                <a:pPr lvl="1"/>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952" y="680117"/>
                <a:ext cx="4203298" cy="2879058"/>
              </a:xfrm>
              <a:blipFill>
                <a:blip r:embed="rId3"/>
                <a:stretch>
                  <a:fillRect l="-1807" t="-1316" r="-602"/>
                </a:stretch>
              </a:blipFill>
            </p:spPr>
            <p:txBody>
              <a:bodyPr/>
              <a:lstStyle/>
              <a:p>
                <a:r>
                  <a:rPr lang="en-JO">
                    <a:noFill/>
                  </a:rPr>
                  <a:t> </a:t>
                </a:r>
              </a:p>
            </p:txBody>
          </p:sp>
        </mc:Fallback>
      </mc:AlternateContent>
      <p:graphicFrame>
        <p:nvGraphicFramePr>
          <p:cNvPr id="4" name="Object 3"/>
          <p:cNvGraphicFramePr>
            <a:graphicFrameLocks noChangeAspect="1"/>
          </p:cNvGraphicFramePr>
          <p:nvPr/>
        </p:nvGraphicFramePr>
        <p:xfrm>
          <a:off x="1727928" y="930954"/>
          <a:ext cx="1154245" cy="235188"/>
        </p:xfrm>
        <a:graphic>
          <a:graphicData uri="http://schemas.openxmlformats.org/presentationml/2006/ole">
            <mc:AlternateContent xmlns:mc="http://schemas.openxmlformats.org/markup-compatibility/2006">
              <mc:Choice xmlns:v="urn:schemas-microsoft-com:vml" Requires="v">
                <p:oleObj name="Equation" r:id="rId4" imgW="1371600" imgH="279360" progId="Equation.DSMT4">
                  <p:embed/>
                </p:oleObj>
              </mc:Choice>
              <mc:Fallback>
                <p:oleObj name="Equation" r:id="rId4" imgW="1371600" imgH="279360" progId="Equation.DSMT4">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7928" y="930954"/>
                        <a:ext cx="1154245" cy="235188"/>
                      </a:xfrm>
                      <a:prstGeom prst="rect">
                        <a:avLst/>
                      </a:prstGeom>
                      <a:noFill/>
                    </p:spPr>
                  </p:pic>
                </p:oleObj>
              </mc:Fallback>
            </mc:AlternateContent>
          </a:graphicData>
        </a:graphic>
      </p:graphicFrame>
      <p:graphicFrame>
        <p:nvGraphicFramePr>
          <p:cNvPr id="5" name="Object 6"/>
          <p:cNvGraphicFramePr>
            <a:graphicFrameLocks noChangeAspect="1"/>
          </p:cNvGraphicFramePr>
          <p:nvPr/>
        </p:nvGraphicFramePr>
        <p:xfrm>
          <a:off x="1727927" y="1604662"/>
          <a:ext cx="727068" cy="207734"/>
        </p:xfrm>
        <a:graphic>
          <a:graphicData uri="http://schemas.openxmlformats.org/presentationml/2006/ole">
            <mc:AlternateContent xmlns:mc="http://schemas.openxmlformats.org/markup-compatibility/2006">
              <mc:Choice xmlns:v="urn:schemas-microsoft-com:vml" Requires="v">
                <p:oleObj name="Equation" r:id="rId6" imgW="977760" imgH="279360" progId="Equation.DSMT4">
                  <p:embed/>
                </p:oleObj>
              </mc:Choice>
              <mc:Fallback>
                <p:oleObj name="Equation" r:id="rId6" imgW="977760" imgH="279360" progId="Equation.DSMT4">
                  <p:embed/>
                  <p:pic>
                    <p:nvPicPr>
                      <p:cNvPr id="5"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7927" y="1604662"/>
                        <a:ext cx="727068" cy="207734"/>
                      </a:xfrm>
                      <a:prstGeom prst="rect">
                        <a:avLst/>
                      </a:prstGeom>
                      <a:noFill/>
                    </p:spPr>
                  </p:pic>
                </p:oleObj>
              </mc:Fallback>
            </mc:AlternateContent>
          </a:graphicData>
        </a:graphic>
      </p:graphicFrame>
      <p:pic>
        <p:nvPicPr>
          <p:cNvPr id="8" name="Picture 5"/>
          <p:cNvPicPr>
            <a:picLocks noChangeAspect="1" noChangeArrowheads="1"/>
          </p:cNvPicPr>
          <p:nvPr/>
        </p:nvPicPr>
        <p:blipFill>
          <a:blip r:embed="rId8" cstate="print">
            <a:extLst>
              <a:ext uri="{BEBA8EAE-BF5A-486C-A8C5-ECC9F3942E4B}">
                <a14:imgProps xmlns:a14="http://schemas.microsoft.com/office/drawing/2010/main">
                  <a14:imgLayer r:embed="rId9">
                    <a14:imgEffect>
                      <a14:sharpenSoften amount="50000"/>
                    </a14:imgEffect>
                    <a14:imgEffect>
                      <a14:brightnessContrast bright="20000" contrast="-40000"/>
                    </a14:imgEffect>
                  </a14:imgLayer>
                </a14:imgProps>
              </a:ext>
            </a:extLst>
          </a:blip>
          <a:srcRect b="9547"/>
          <a:stretch>
            <a:fillRect/>
          </a:stretch>
        </p:blipFill>
        <p:spPr bwMode="auto">
          <a:xfrm>
            <a:off x="979972" y="1166143"/>
            <a:ext cx="2685426" cy="307198"/>
          </a:xfrm>
          <a:prstGeom prst="rect">
            <a:avLst/>
          </a:prstGeom>
          <a:noFill/>
          <a:ln w="9525">
            <a:noFill/>
            <a:miter lim="800000"/>
            <a:headEnd/>
            <a:tailEnd/>
          </a:ln>
        </p:spPr>
      </p:pic>
      <p:pic>
        <p:nvPicPr>
          <p:cNvPr id="9" name="Picture 7"/>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sharpenSoften amount="50000"/>
                    </a14:imgEffect>
                    <a14:imgEffect>
                      <a14:brightnessContrast bright="20000" contrast="-40000"/>
                    </a14:imgEffect>
                  </a14:imgLayer>
                </a14:imgProps>
              </a:ext>
            </a:extLst>
          </a:blip>
          <a:srcRect r="1275" b="6667"/>
          <a:stretch/>
        </p:blipFill>
        <p:spPr bwMode="auto">
          <a:xfrm>
            <a:off x="1040189" y="1825762"/>
            <a:ext cx="2564991" cy="365410"/>
          </a:xfrm>
          <a:prstGeom prst="rect">
            <a:avLst/>
          </a:prstGeom>
          <a:noFill/>
          <a:ln w="9525">
            <a:noFill/>
            <a:miter lim="800000"/>
            <a:headEnd/>
            <a:tailEnd/>
          </a:ln>
        </p:spPr>
      </p:pic>
      <p:pic>
        <p:nvPicPr>
          <p:cNvPr id="10" name="Picture 3"/>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sharpenSoften amount="50000"/>
                    </a14:imgEffect>
                  </a14:imgLayer>
                </a14:imgProps>
              </a:ext>
            </a:extLst>
          </a:blip>
          <a:srcRect r="946" b="4991"/>
          <a:stretch/>
        </p:blipFill>
        <p:spPr bwMode="auto">
          <a:xfrm>
            <a:off x="1279054" y="2882648"/>
            <a:ext cx="1699306" cy="438321"/>
          </a:xfrm>
          <a:prstGeom prst="rect">
            <a:avLst/>
          </a:prstGeom>
          <a:noFill/>
          <a:ln w="9525">
            <a:noFill/>
            <a:miter lim="800000"/>
            <a:headEnd/>
            <a:tailEnd/>
          </a:ln>
        </p:spPr>
      </p:pic>
      <p:graphicFrame>
        <p:nvGraphicFramePr>
          <p:cNvPr id="11" name="Object 2"/>
          <p:cNvGraphicFramePr>
            <a:graphicFrameLocks noChangeAspect="1"/>
          </p:cNvGraphicFramePr>
          <p:nvPr/>
        </p:nvGraphicFramePr>
        <p:xfrm>
          <a:off x="1536660" y="2238284"/>
          <a:ext cx="2117023" cy="224072"/>
        </p:xfrm>
        <a:graphic>
          <a:graphicData uri="http://schemas.openxmlformats.org/presentationml/2006/ole">
            <mc:AlternateContent xmlns:mc="http://schemas.openxmlformats.org/markup-compatibility/2006">
              <mc:Choice xmlns:v="urn:schemas-microsoft-com:vml" Requires="v">
                <p:oleObj name="Equation" r:id="rId14" imgW="2641320" imgH="279360" progId="Equation.DSMT4">
                  <p:embed/>
                </p:oleObj>
              </mc:Choice>
              <mc:Fallback>
                <p:oleObj name="Equation" r:id="rId14" imgW="2641320" imgH="279360" progId="Equation.DSMT4">
                  <p:embed/>
                  <p:pic>
                    <p:nvPicPr>
                      <p:cNvPr id="11" name="Object 2"/>
                      <p:cNvPicPr>
                        <a:picLocks noChangeAspect="1" noChangeArrowheads="1"/>
                      </p:cNvPicPr>
                      <p:nvPr/>
                    </p:nvPicPr>
                    <p:blipFill>
                      <a:blip r:embed="rId15"/>
                      <a:srcRect/>
                      <a:stretch>
                        <a:fillRect/>
                      </a:stretch>
                    </p:blipFill>
                    <p:spPr bwMode="auto">
                      <a:xfrm>
                        <a:off x="1536660" y="2238284"/>
                        <a:ext cx="2117023" cy="2240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48990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BDACE-D35B-4C54-D0EB-226279EF1508}"/>
              </a:ext>
            </a:extLst>
          </p:cNvPr>
          <p:cNvSpPr>
            <a:spLocks noGrp="1"/>
          </p:cNvSpPr>
          <p:nvPr>
            <p:ph type="title"/>
          </p:nvPr>
        </p:nvSpPr>
        <p:spPr>
          <a:xfrm>
            <a:off x="476250" y="206375"/>
            <a:ext cx="3874235" cy="430887"/>
          </a:xfrm>
        </p:spPr>
        <p:txBody>
          <a:bodyPr/>
          <a:lstStyle/>
          <a:p>
            <a:pPr rtl="0"/>
            <a:r>
              <a:rPr lang="en-US" b="0" i="0" u="none" strike="noStrike" dirty="0">
                <a:solidFill>
                  <a:srgbClr val="00B050"/>
                </a:solidFill>
                <a:effectLst/>
                <a:latin typeface="Open Sans" panose="020B0606030504020204" pitchFamily="34" charset="0"/>
              </a:rPr>
              <a:t>“</a:t>
            </a:r>
            <a:r>
              <a:rPr lang="en-US" b="0" i="1" u="none" strike="noStrike" dirty="0">
                <a:solidFill>
                  <a:srgbClr val="00B050"/>
                </a:solidFill>
                <a:effectLst/>
                <a:latin typeface="Open Sans" panose="020B0606030504020204" pitchFamily="34" charset="0"/>
              </a:rPr>
              <a:t>What is the use of Mathematics for Machine Learning when we have computers to do it all?</a:t>
            </a:r>
            <a:r>
              <a:rPr lang="en-US" b="0" i="0" u="none" strike="noStrike" dirty="0">
                <a:solidFill>
                  <a:srgbClr val="00B050"/>
                </a:solidFill>
                <a:effectLst/>
                <a:latin typeface="Open Sans" panose="020B0606030504020204" pitchFamily="34" charset="0"/>
              </a:rPr>
              <a:t>”.</a:t>
            </a:r>
            <a:endParaRPr lang="en-JO" dirty="0"/>
          </a:p>
        </p:txBody>
      </p:sp>
      <p:sp>
        <p:nvSpPr>
          <p:cNvPr id="3" name="Text Placeholder 2">
            <a:extLst>
              <a:ext uri="{FF2B5EF4-FFF2-40B4-BE49-F238E27FC236}">
                <a16:creationId xmlns:a16="http://schemas.microsoft.com/office/drawing/2014/main" id="{C86EA869-CFBB-B0E7-A137-12E6F1D4FE88}"/>
              </a:ext>
            </a:extLst>
          </p:cNvPr>
          <p:cNvSpPr>
            <a:spLocks noGrp="1"/>
          </p:cNvSpPr>
          <p:nvPr>
            <p:ph type="body" idx="1"/>
          </p:nvPr>
        </p:nvSpPr>
        <p:spPr>
          <a:xfrm>
            <a:off x="367932" y="1044575"/>
            <a:ext cx="3874236" cy="1523494"/>
          </a:xfrm>
        </p:spPr>
        <p:txBody>
          <a:bodyPr/>
          <a:lstStyle/>
          <a:p>
            <a:pPr algn="just"/>
            <a:r>
              <a:rPr lang="en-US" b="0" i="0" u="none" strike="noStrike" dirty="0">
                <a:solidFill>
                  <a:srgbClr val="4A4A4A"/>
                </a:solidFill>
                <a:effectLst/>
                <a:highlight>
                  <a:srgbClr val="FFFFFF"/>
                </a:highlight>
                <a:latin typeface="Open Sans" panose="020B0606030504020204" pitchFamily="34" charset="0"/>
              </a:rPr>
              <a:t>Aspiring Machine Learning Engineers often tend to ask “</a:t>
            </a:r>
            <a:r>
              <a:rPr lang="en-US" b="0" i="1" u="none" strike="noStrike" dirty="0">
                <a:solidFill>
                  <a:srgbClr val="4A4A4A"/>
                </a:solidFill>
                <a:effectLst/>
                <a:highlight>
                  <a:srgbClr val="FFFFFF"/>
                </a:highlight>
                <a:latin typeface="Open Sans" panose="020B0606030504020204" pitchFamily="34" charset="0"/>
              </a:rPr>
              <a:t>What is the use of Mathematics for Machine Learning when we have computers to do it all?</a:t>
            </a:r>
            <a:r>
              <a:rPr lang="en-US" b="0" i="0" u="none" strike="noStrike" dirty="0">
                <a:solidFill>
                  <a:srgbClr val="4A4A4A"/>
                </a:solidFill>
                <a:effectLst/>
                <a:highlight>
                  <a:srgbClr val="FFFFFF"/>
                </a:highlight>
                <a:latin typeface="Open Sans" panose="020B0606030504020204" pitchFamily="34" charset="0"/>
              </a:rPr>
              <a:t>”. Well, that is true. Our computers have become capable enough to do the math in split seconds where we would take minutes or hours to perform the calculations. But in reality, it’s not the ability to solve the math. Rather, it is the eye of how the math needs to be applied.</a:t>
            </a:r>
          </a:p>
          <a:p>
            <a:pPr marL="0" algn="l" rtl="0"/>
            <a:endParaRPr lang="en-JO" dirty="0"/>
          </a:p>
        </p:txBody>
      </p:sp>
      <p:sp>
        <p:nvSpPr>
          <p:cNvPr id="4" name="Footer Placeholder 3">
            <a:extLst>
              <a:ext uri="{FF2B5EF4-FFF2-40B4-BE49-F238E27FC236}">
                <a16:creationId xmlns:a16="http://schemas.microsoft.com/office/drawing/2014/main" id="{EC243128-AD88-8369-B39B-3CC36D15FEE4}"/>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26062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204206"/>
            <a:ext cx="4438650" cy="467780"/>
          </a:xfrm>
        </p:spPr>
        <p:txBody>
          <a:bodyPr/>
          <a:lstStyle/>
          <a:p>
            <a:r>
              <a:rPr lang="en-US" dirty="0"/>
              <a:t>Matrices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5250" y="815975"/>
                <a:ext cx="4244944" cy="2536592"/>
              </a:xfrm>
            </p:spPr>
            <p:txBody>
              <a:bodyPr/>
              <a:lstStyle/>
              <a:p>
                <a:r>
                  <a:rPr lang="en-US" b="1" i="1" dirty="0">
                    <a:solidFill>
                      <a:srgbClr val="0070C0"/>
                    </a:solidFill>
                  </a:rPr>
                  <a:t>Transpose</a:t>
                </a:r>
                <a:r>
                  <a:rPr lang="en-US" dirty="0"/>
                  <a:t> of the matrix: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𝐀</m:t>
                        </m:r>
                      </m:e>
                      <m:sup>
                        <m:r>
                          <a:rPr lang="en-US" i="1">
                            <a:latin typeface="Cambria Math" panose="02040503050406030204" pitchFamily="18" charset="0"/>
                          </a:rPr>
                          <m:t>𝑇</m:t>
                        </m:r>
                      </m:sup>
                    </m:sSup>
                    <m:r>
                      <a:rPr lang="en-US" i="1">
                        <a:latin typeface="Cambria Math" panose="02040503050406030204" pitchFamily="18" charset="0"/>
                      </a:rPr>
                      <m:t> </m:t>
                    </m:r>
                  </m:oMath>
                </a14:m>
                <a:r>
                  <a:rPr lang="en-US" dirty="0"/>
                  <a:t>has the rows and columns exchanged</a:t>
                </a:r>
              </a:p>
              <a:p>
                <a:endParaRPr lang="en-US" dirty="0"/>
              </a:p>
              <a:p>
                <a:endParaRPr lang="en-US" dirty="0"/>
              </a:p>
              <a:p>
                <a:endParaRPr lang="en-US" dirty="0"/>
              </a:p>
              <a:p>
                <a:endParaRPr lang="en-US" dirty="0"/>
              </a:p>
              <a:p>
                <a:pPr lvl="1"/>
                <a:r>
                  <a:rPr lang="en-US" dirty="0"/>
                  <a:t>Some properties</a:t>
                </a:r>
              </a:p>
              <a:p>
                <a:pPr lvl="1"/>
                <a:endParaRPr lang="en-US" dirty="0"/>
              </a:p>
              <a:p>
                <a:pPr lvl="1"/>
                <a:endParaRPr lang="en-US" dirty="0"/>
              </a:p>
              <a:p>
                <a:pPr lvl="1"/>
                <a:endParaRPr lang="en-US" dirty="0"/>
              </a:p>
              <a:p>
                <a:pPr lvl="1"/>
                <a:endParaRPr lang="en-US" dirty="0"/>
              </a:p>
              <a:p>
                <a:pPr lvl="1"/>
                <a:endParaRPr lang="en-US" dirty="0"/>
              </a:p>
              <a:p>
                <a:r>
                  <a:rPr lang="en-US" b="1" i="1" dirty="0">
                    <a:solidFill>
                      <a:srgbClr val="0070C0"/>
                    </a:solidFill>
                  </a:rPr>
                  <a:t>Square matrix</a:t>
                </a:r>
                <a:r>
                  <a:rPr lang="en-US" dirty="0"/>
                  <a:t>: has the same number of rows and columns</a:t>
                </a:r>
              </a:p>
              <a:p>
                <a:endParaRPr lang="en-US" sz="445" b="1" i="1" dirty="0">
                  <a:solidFill>
                    <a:srgbClr val="0070C0"/>
                  </a:solidFill>
                </a:endParaRPr>
              </a:p>
              <a:p>
                <a:r>
                  <a:rPr lang="en-US" b="1" i="1" dirty="0">
                    <a:solidFill>
                      <a:srgbClr val="0070C0"/>
                    </a:solidFill>
                  </a:rPr>
                  <a:t>Identity matrix </a:t>
                </a:r>
                <a:r>
                  <a:rPr lang="en-US" dirty="0"/>
                  <a:t>( </a:t>
                </a:r>
                <a:r>
                  <a:rPr lang="en-US" b="1" dirty="0"/>
                  <a:t>I</a:t>
                </a:r>
                <a:r>
                  <a:rPr lang="en-US" i="1" baseline="-25000" dirty="0"/>
                  <a:t>n</a:t>
                </a:r>
                <a:r>
                  <a:rPr lang="en-US" dirty="0"/>
                  <a:t> ): has ones on the main diagonal, and zeros elsewhere</a:t>
                </a:r>
              </a:p>
              <a:p>
                <a:pPr lvl="1"/>
                <a:endParaRPr lang="en-US" dirty="0"/>
              </a:p>
              <a:p>
                <a:pPr lvl="1"/>
                <a:endParaRPr lang="en-US" dirty="0"/>
              </a:p>
              <a:p>
                <a:pPr lvl="1"/>
                <a:r>
                  <a:rPr lang="en-US" dirty="0"/>
                  <a:t>E.g.: identity matrix of size 3×3 :</a:t>
                </a:r>
              </a:p>
              <a:p>
                <a:pPr lvl="1"/>
                <a:endParaRPr lang="en-US" dirty="0"/>
              </a:p>
              <a:p>
                <a:endParaRPr lang="en-US" b="1"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5250" y="815975"/>
                <a:ext cx="4244944" cy="2536592"/>
              </a:xfrm>
              <a:blipFill>
                <a:blip r:embed="rId3"/>
                <a:stretch>
                  <a:fillRect l="-1791" t="-1500"/>
                </a:stretch>
              </a:blipFill>
            </p:spPr>
            <p:txBody>
              <a:bodyPr/>
              <a:lstStyle/>
              <a:p>
                <a:r>
                  <a:rPr lang="en-JO">
                    <a:noFill/>
                  </a:rPr>
                  <a:t> </a:t>
                </a:r>
              </a:p>
            </p:txBody>
          </p:sp>
        </mc:Fallback>
      </mc:AlternateContent>
      <p:graphicFrame>
        <p:nvGraphicFramePr>
          <p:cNvPr id="5" name="Object 2"/>
          <p:cNvGraphicFramePr>
            <a:graphicFrameLocks noChangeAspect="1"/>
          </p:cNvGraphicFramePr>
          <p:nvPr/>
        </p:nvGraphicFramePr>
        <p:xfrm>
          <a:off x="862243" y="1209894"/>
          <a:ext cx="641248" cy="222778"/>
        </p:xfrm>
        <a:graphic>
          <a:graphicData uri="http://schemas.openxmlformats.org/presentationml/2006/ole">
            <mc:AlternateContent xmlns:mc="http://schemas.openxmlformats.org/markup-compatibility/2006">
              <mc:Choice xmlns:v="urn:schemas-microsoft-com:vml" Requires="v">
                <p:oleObj name="Equation" r:id="rId4" imgW="876240" imgH="304560" progId="Equation.DSMT4">
                  <p:embed/>
                </p:oleObj>
              </mc:Choice>
              <mc:Fallback>
                <p:oleObj name="Equation" r:id="rId4" imgW="876240" imgH="304560" progId="Equation.DSMT4">
                  <p:embed/>
                  <p:pic>
                    <p:nvPicPr>
                      <p:cNvPr id="5"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243" y="1209894"/>
                        <a:ext cx="641248" cy="222778"/>
                      </a:xfrm>
                      <a:prstGeom prst="rect">
                        <a:avLst/>
                      </a:prstGeom>
                      <a:noFill/>
                    </p:spPr>
                  </p:pic>
                </p:oleObj>
              </mc:Fallback>
            </mc:AlternateContent>
          </a:graphicData>
        </a:graphic>
      </p:graphicFrame>
      <p:pic>
        <p:nvPicPr>
          <p:cNvPr id="6" name="Picture 3"/>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Lst>
          </a:blip>
          <a:srcRect r="2775" b="2083"/>
          <a:stretch/>
        </p:blipFill>
        <p:spPr bwMode="auto">
          <a:xfrm>
            <a:off x="2080613" y="1106100"/>
            <a:ext cx="1090121" cy="430365"/>
          </a:xfrm>
          <a:prstGeom prst="rect">
            <a:avLst/>
          </a:prstGeom>
          <a:noFill/>
          <a:ln w="9525">
            <a:noFill/>
            <a:miter lim="800000"/>
            <a:headEnd/>
            <a:tailEnd/>
          </a:ln>
        </p:spPr>
      </p:pic>
      <p:graphicFrame>
        <p:nvGraphicFramePr>
          <p:cNvPr id="8" name="Object 2"/>
          <p:cNvGraphicFramePr>
            <a:graphicFrameLocks noChangeAspect="1"/>
          </p:cNvGraphicFramePr>
          <p:nvPr/>
        </p:nvGraphicFramePr>
        <p:xfrm>
          <a:off x="2048551" y="2660184"/>
          <a:ext cx="783775" cy="577123"/>
        </p:xfrm>
        <a:graphic>
          <a:graphicData uri="http://schemas.openxmlformats.org/presentationml/2006/ole">
            <mc:AlternateContent xmlns:mc="http://schemas.openxmlformats.org/markup-compatibility/2006">
              <mc:Choice xmlns:v="urn:schemas-microsoft-com:vml" Requires="v">
                <p:oleObj name="Equation" r:id="rId8" imgW="965160" imgH="711000" progId="Equation.DSMT4">
                  <p:embed/>
                </p:oleObj>
              </mc:Choice>
              <mc:Fallback>
                <p:oleObj name="Equation" r:id="rId8" imgW="965160" imgH="711000" progId="Equation.DSMT4">
                  <p:embed/>
                  <p:pic>
                    <p:nvPicPr>
                      <p:cNvPr id="8"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48551" y="2660184"/>
                        <a:ext cx="783775" cy="577123"/>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9" name="TextBox 8"/>
              <p:cNvSpPr txBox="1"/>
              <p:nvPr/>
            </p:nvSpPr>
            <p:spPr>
              <a:xfrm>
                <a:off x="1343178" y="1588687"/>
                <a:ext cx="1410745" cy="578043"/>
              </a:xfrm>
              <a:prstGeom prst="rect">
                <a:avLst/>
              </a:prstGeom>
              <a:noFill/>
            </p:spPr>
            <p:txBody>
              <a:bodyPr wrap="square" rtlCol="0">
                <a:spAutoFit/>
              </a:bodyPr>
              <a:lstStyle/>
              <a:p>
                <a:pPr>
                  <a:spcAft>
                    <a:spcPts val="267"/>
                  </a:spcAft>
                </a:pPr>
                <a14:m>
                  <m:oMathPara xmlns:m="http://schemas.openxmlformats.org/officeDocument/2006/math">
                    <m:oMathParaPr>
                      <m:jc m:val="left"/>
                    </m:oMathParaPr>
                    <m:oMath xmlns:m="http://schemas.openxmlformats.org/officeDocument/2006/math">
                      <m:r>
                        <a:rPr lang="en-US" sz="802" b="1">
                          <a:latin typeface="Cambria Math" panose="02040503050406030204" pitchFamily="18" charset="0"/>
                        </a:rPr>
                        <m:t>𝐀</m:t>
                      </m:r>
                      <m:r>
                        <a:rPr lang="en-US" sz="802" i="1">
                          <a:latin typeface="Cambria Math" panose="02040503050406030204" pitchFamily="18" charset="0"/>
                        </a:rPr>
                        <m:t>+</m:t>
                      </m:r>
                      <m:r>
                        <a:rPr lang="en-US" sz="802" b="1">
                          <a:latin typeface="Cambria Math" panose="02040503050406030204" pitchFamily="18" charset="0"/>
                        </a:rPr>
                        <m:t>𝐁</m:t>
                      </m:r>
                      <m:r>
                        <a:rPr lang="en-US" sz="802" i="1">
                          <a:latin typeface="Cambria Math" panose="02040503050406030204" pitchFamily="18" charset="0"/>
                        </a:rPr>
                        <m:t>=</m:t>
                      </m:r>
                      <m:r>
                        <a:rPr lang="en-US" sz="802" b="1">
                          <a:latin typeface="Cambria Math" panose="02040503050406030204" pitchFamily="18" charset="0"/>
                        </a:rPr>
                        <m:t>𝐁</m:t>
                      </m:r>
                      <m:r>
                        <a:rPr lang="en-US" sz="802" i="1">
                          <a:latin typeface="Cambria Math" panose="02040503050406030204" pitchFamily="18" charset="0"/>
                        </a:rPr>
                        <m:t>+</m:t>
                      </m:r>
                      <m:r>
                        <a:rPr lang="en-US" sz="802" b="1">
                          <a:latin typeface="Cambria Math" panose="02040503050406030204" pitchFamily="18" charset="0"/>
                        </a:rPr>
                        <m:t>𝐀</m:t>
                      </m:r>
                    </m:oMath>
                  </m:oMathPara>
                </a14:m>
                <a:endParaRPr lang="en-US" sz="802" b="1" dirty="0"/>
              </a:p>
              <a:p>
                <a:pPr>
                  <a:spcAft>
                    <a:spcPts val="267"/>
                  </a:spcAft>
                </a:pPr>
                <a14:m>
                  <m:oMathPara xmlns:m="http://schemas.openxmlformats.org/officeDocument/2006/math">
                    <m:oMathParaPr>
                      <m:jc m:val="left"/>
                    </m:oMathParaPr>
                    <m:oMath xmlns:m="http://schemas.openxmlformats.org/officeDocument/2006/math">
                      <m:sSup>
                        <m:sSupPr>
                          <m:ctrlPr>
                            <a:rPr lang="en-US" sz="802" b="1" i="1">
                              <a:latin typeface="Cambria Math" panose="02040503050406030204" pitchFamily="18" charset="0"/>
                            </a:rPr>
                          </m:ctrlPr>
                        </m:sSupPr>
                        <m:e>
                          <m:d>
                            <m:dPr>
                              <m:ctrlPr>
                                <a:rPr lang="en-US" sz="802" b="1" i="1">
                                  <a:latin typeface="Cambria Math" panose="02040503050406030204" pitchFamily="18" charset="0"/>
                                </a:rPr>
                              </m:ctrlPr>
                            </m:dPr>
                            <m:e>
                              <m:r>
                                <a:rPr lang="en-US" sz="802" b="1">
                                  <a:latin typeface="Cambria Math" panose="02040503050406030204" pitchFamily="18" charset="0"/>
                                </a:rPr>
                                <m:t>𝐀</m:t>
                              </m:r>
                              <m:r>
                                <a:rPr lang="en-US" sz="802" i="1">
                                  <a:latin typeface="Cambria Math" panose="02040503050406030204" pitchFamily="18" charset="0"/>
                                </a:rPr>
                                <m:t>+</m:t>
                              </m:r>
                              <m:r>
                                <a:rPr lang="en-US" sz="802" b="1">
                                  <a:latin typeface="Cambria Math" panose="02040503050406030204" pitchFamily="18" charset="0"/>
                                </a:rPr>
                                <m:t>𝐁</m:t>
                              </m:r>
                              <m:r>
                                <m:rPr>
                                  <m:nor/>
                                </m:rPr>
                                <a:rPr lang="en-US" sz="802" b="1" dirty="0"/>
                                <m:t> </m:t>
                              </m:r>
                            </m:e>
                          </m:d>
                        </m:e>
                        <m:sup>
                          <m:r>
                            <a:rPr lang="en-US" sz="802" i="1">
                              <a:latin typeface="Cambria Math" panose="02040503050406030204" pitchFamily="18" charset="0"/>
                            </a:rPr>
                            <m:t>𝑇</m:t>
                          </m:r>
                        </m:sup>
                      </m:sSup>
                      <m:r>
                        <a:rPr lang="en-US" sz="802" b="1" i="1">
                          <a:latin typeface="Cambria Math" panose="02040503050406030204" pitchFamily="18" charset="0"/>
                        </a:rPr>
                        <m:t>=</m:t>
                      </m:r>
                      <m:sSup>
                        <m:sSupPr>
                          <m:ctrlPr>
                            <a:rPr lang="en-US" sz="802" b="1" i="1">
                              <a:latin typeface="Cambria Math" panose="02040503050406030204" pitchFamily="18" charset="0"/>
                            </a:rPr>
                          </m:ctrlPr>
                        </m:sSupPr>
                        <m:e>
                          <m:r>
                            <a:rPr lang="en-US" sz="802" b="1">
                              <a:latin typeface="Cambria Math" panose="02040503050406030204" pitchFamily="18" charset="0"/>
                            </a:rPr>
                            <m:t>𝐀</m:t>
                          </m:r>
                        </m:e>
                        <m:sup>
                          <m:r>
                            <a:rPr lang="en-US" sz="802" i="1">
                              <a:latin typeface="Cambria Math" panose="02040503050406030204" pitchFamily="18" charset="0"/>
                            </a:rPr>
                            <m:t>𝑇</m:t>
                          </m:r>
                        </m:sup>
                      </m:sSup>
                      <m:r>
                        <a:rPr lang="en-US" sz="802" b="1" i="1">
                          <a:latin typeface="Cambria Math" panose="02040503050406030204" pitchFamily="18" charset="0"/>
                        </a:rPr>
                        <m:t>+</m:t>
                      </m:r>
                      <m:sSup>
                        <m:sSupPr>
                          <m:ctrlPr>
                            <a:rPr lang="en-US" sz="802" b="1" i="1">
                              <a:latin typeface="Cambria Math" panose="02040503050406030204" pitchFamily="18" charset="0"/>
                            </a:rPr>
                          </m:ctrlPr>
                        </m:sSupPr>
                        <m:e>
                          <m:r>
                            <a:rPr lang="en-US" sz="802" b="1" i="1">
                              <a:latin typeface="Cambria Math" panose="02040503050406030204" pitchFamily="18" charset="0"/>
                            </a:rPr>
                            <m:t>𝑩</m:t>
                          </m:r>
                        </m:e>
                        <m:sup>
                          <m:r>
                            <a:rPr lang="en-US" sz="802" i="1">
                              <a:latin typeface="Cambria Math" panose="02040503050406030204" pitchFamily="18" charset="0"/>
                            </a:rPr>
                            <m:t>𝑇</m:t>
                          </m:r>
                        </m:sup>
                      </m:sSup>
                    </m:oMath>
                  </m:oMathPara>
                </a14:m>
                <a:endParaRPr lang="en-US" sz="802" b="1" dirty="0"/>
              </a:p>
              <a:p>
                <a:pPr>
                  <a:spcAft>
                    <a:spcPts val="267"/>
                  </a:spcAft>
                </a:pPr>
                <a14:m>
                  <m:oMathPara xmlns:m="http://schemas.openxmlformats.org/officeDocument/2006/math">
                    <m:oMathParaPr>
                      <m:jc m:val="left"/>
                    </m:oMathParaPr>
                    <m:oMath xmlns:m="http://schemas.openxmlformats.org/officeDocument/2006/math">
                      <m:sSup>
                        <m:sSupPr>
                          <m:ctrlPr>
                            <a:rPr lang="en-US" sz="802" b="1" i="1">
                              <a:latin typeface="Cambria Math" panose="02040503050406030204" pitchFamily="18" charset="0"/>
                            </a:rPr>
                          </m:ctrlPr>
                        </m:sSupPr>
                        <m:e>
                          <m:d>
                            <m:dPr>
                              <m:ctrlPr>
                                <a:rPr lang="en-US" sz="802" b="1" i="1">
                                  <a:latin typeface="Cambria Math" panose="02040503050406030204" pitchFamily="18" charset="0"/>
                                </a:rPr>
                              </m:ctrlPr>
                            </m:dPr>
                            <m:e>
                              <m:sSup>
                                <m:sSupPr>
                                  <m:ctrlPr>
                                    <a:rPr lang="en-US" sz="802" b="1" i="1">
                                      <a:latin typeface="Cambria Math" panose="02040503050406030204" pitchFamily="18" charset="0"/>
                                    </a:rPr>
                                  </m:ctrlPr>
                                </m:sSupPr>
                                <m:e>
                                  <m:r>
                                    <a:rPr lang="en-US" sz="802" b="1">
                                      <a:latin typeface="Cambria Math" panose="02040503050406030204" pitchFamily="18" charset="0"/>
                                    </a:rPr>
                                    <m:t>𝐀</m:t>
                                  </m:r>
                                </m:e>
                                <m:sup>
                                  <m:r>
                                    <a:rPr lang="en-US" sz="802" i="1">
                                      <a:latin typeface="Cambria Math" panose="02040503050406030204" pitchFamily="18" charset="0"/>
                                    </a:rPr>
                                    <m:t>𝑇</m:t>
                                  </m:r>
                                </m:sup>
                              </m:sSup>
                            </m:e>
                          </m:d>
                        </m:e>
                        <m:sup>
                          <m:r>
                            <a:rPr lang="en-US" sz="802" i="1">
                              <a:latin typeface="Cambria Math" panose="02040503050406030204" pitchFamily="18" charset="0"/>
                            </a:rPr>
                            <m:t>𝑇</m:t>
                          </m:r>
                        </m:sup>
                      </m:sSup>
                      <m:r>
                        <a:rPr lang="en-US" sz="802" b="1" i="1">
                          <a:latin typeface="Cambria Math" panose="02040503050406030204" pitchFamily="18" charset="0"/>
                        </a:rPr>
                        <m:t>=</m:t>
                      </m:r>
                      <m:r>
                        <a:rPr lang="en-US" sz="802" b="1">
                          <a:latin typeface="Cambria Math" panose="02040503050406030204" pitchFamily="18" charset="0"/>
                        </a:rPr>
                        <m:t>𝐀</m:t>
                      </m:r>
                    </m:oMath>
                  </m:oMathPara>
                </a14:m>
                <a:endParaRPr lang="en-US" sz="802" b="1" dirty="0"/>
              </a:p>
            </p:txBody>
          </p:sp>
        </mc:Choice>
        <mc:Fallback xmlns="">
          <p:sp>
            <p:nvSpPr>
              <p:cNvPr id="9" name="TextBox 8"/>
              <p:cNvSpPr txBox="1">
                <a:spLocks noRot="1" noChangeAspect="1" noMove="1" noResize="1" noEditPoints="1" noAdjustHandles="1" noChangeArrowheads="1" noChangeShapeType="1" noTextEdit="1"/>
              </p:cNvSpPr>
              <p:nvPr/>
            </p:nvSpPr>
            <p:spPr>
              <a:xfrm>
                <a:off x="1343178" y="1588687"/>
                <a:ext cx="1410745" cy="578043"/>
              </a:xfrm>
              <a:prstGeom prst="rect">
                <a:avLst/>
              </a:prstGeom>
              <a:blipFill>
                <a:blip r:embed="rId10"/>
                <a:stretch>
                  <a:fillRect/>
                </a:stretch>
              </a:blipFill>
            </p:spPr>
            <p:txBody>
              <a:bodyPr/>
              <a:lstStyle/>
              <a:p>
                <a:r>
                  <a:rPr lang="en-JO">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738136" y="1588687"/>
                <a:ext cx="1410745" cy="578043"/>
              </a:xfrm>
              <a:prstGeom prst="rect">
                <a:avLst/>
              </a:prstGeom>
              <a:noFill/>
            </p:spPr>
            <p:txBody>
              <a:bodyPr wrap="square" rtlCol="0">
                <a:spAutoFit/>
              </a:bodyPr>
              <a:lstStyle/>
              <a:p>
                <a:pPr>
                  <a:spcAft>
                    <a:spcPts val="267"/>
                  </a:spcAft>
                </a:pPr>
                <a14:m>
                  <m:oMathPara xmlns:m="http://schemas.openxmlformats.org/officeDocument/2006/math">
                    <m:oMathParaPr>
                      <m:jc m:val="left"/>
                    </m:oMathParaPr>
                    <m:oMath xmlns:m="http://schemas.openxmlformats.org/officeDocument/2006/math">
                      <m:r>
                        <a:rPr lang="en-US" sz="802" b="1">
                          <a:latin typeface="Cambria Math" panose="02040503050406030204" pitchFamily="18" charset="0"/>
                        </a:rPr>
                        <m:t>𝐀</m:t>
                      </m:r>
                      <m:d>
                        <m:dPr>
                          <m:ctrlPr>
                            <a:rPr lang="en-US" sz="802" b="1" i="1">
                              <a:latin typeface="Cambria Math" panose="02040503050406030204" pitchFamily="18" charset="0"/>
                            </a:rPr>
                          </m:ctrlPr>
                        </m:dPr>
                        <m:e>
                          <m:r>
                            <a:rPr lang="en-US" sz="802" b="1">
                              <a:latin typeface="Cambria Math" panose="02040503050406030204" pitchFamily="18" charset="0"/>
                            </a:rPr>
                            <m:t>𝐁</m:t>
                          </m:r>
                          <m:r>
                            <a:rPr lang="en-US" sz="802" b="1" i="1">
                              <a:latin typeface="Cambria Math" panose="02040503050406030204" pitchFamily="18" charset="0"/>
                            </a:rPr>
                            <m:t>+</m:t>
                          </m:r>
                          <m:r>
                            <a:rPr lang="en-US" sz="802" b="1">
                              <a:latin typeface="Cambria Math" panose="02040503050406030204" pitchFamily="18" charset="0"/>
                            </a:rPr>
                            <m:t>𝐂</m:t>
                          </m:r>
                        </m:e>
                      </m:d>
                      <m:r>
                        <a:rPr lang="en-US" sz="802" i="1">
                          <a:latin typeface="Cambria Math" panose="02040503050406030204" pitchFamily="18" charset="0"/>
                        </a:rPr>
                        <m:t>=</m:t>
                      </m:r>
                      <m:r>
                        <a:rPr lang="en-US" sz="802" b="1">
                          <a:latin typeface="Cambria Math" panose="02040503050406030204" pitchFamily="18" charset="0"/>
                        </a:rPr>
                        <m:t>𝐀𝐁</m:t>
                      </m:r>
                      <m:r>
                        <a:rPr lang="en-US" sz="802" i="1">
                          <a:latin typeface="Cambria Math" panose="02040503050406030204" pitchFamily="18" charset="0"/>
                        </a:rPr>
                        <m:t>+</m:t>
                      </m:r>
                      <m:r>
                        <a:rPr lang="en-US" sz="802" b="1">
                          <a:latin typeface="Cambria Math" panose="02040503050406030204" pitchFamily="18" charset="0"/>
                        </a:rPr>
                        <m:t>𝐀𝐂</m:t>
                      </m:r>
                    </m:oMath>
                  </m:oMathPara>
                </a14:m>
                <a:endParaRPr lang="en-US" sz="802" b="1" dirty="0"/>
              </a:p>
              <a:p>
                <a:pPr>
                  <a:spcAft>
                    <a:spcPts val="267"/>
                  </a:spcAft>
                </a:pPr>
                <a14:m>
                  <m:oMathPara xmlns:m="http://schemas.openxmlformats.org/officeDocument/2006/math">
                    <m:oMathParaPr>
                      <m:jc m:val="left"/>
                    </m:oMathParaPr>
                    <m:oMath xmlns:m="http://schemas.openxmlformats.org/officeDocument/2006/math">
                      <m:r>
                        <a:rPr lang="en-US" sz="802" b="1">
                          <a:latin typeface="Cambria Math" panose="02040503050406030204" pitchFamily="18" charset="0"/>
                        </a:rPr>
                        <m:t>𝐀</m:t>
                      </m:r>
                      <m:d>
                        <m:dPr>
                          <m:ctrlPr>
                            <a:rPr lang="en-US" sz="802" b="1" i="1">
                              <a:latin typeface="Cambria Math" panose="02040503050406030204" pitchFamily="18" charset="0"/>
                            </a:rPr>
                          </m:ctrlPr>
                        </m:dPr>
                        <m:e>
                          <m:r>
                            <a:rPr lang="en-US" sz="802" b="1">
                              <a:latin typeface="Cambria Math" panose="02040503050406030204" pitchFamily="18" charset="0"/>
                            </a:rPr>
                            <m:t>𝐁𝐂</m:t>
                          </m:r>
                        </m:e>
                      </m:d>
                      <m:r>
                        <a:rPr lang="en-US" sz="802" i="1">
                          <a:latin typeface="Cambria Math" panose="02040503050406030204" pitchFamily="18" charset="0"/>
                        </a:rPr>
                        <m:t>=</m:t>
                      </m:r>
                      <m:d>
                        <m:dPr>
                          <m:ctrlPr>
                            <a:rPr lang="en-US" sz="802" i="1">
                              <a:latin typeface="Cambria Math" panose="02040503050406030204" pitchFamily="18" charset="0"/>
                            </a:rPr>
                          </m:ctrlPr>
                        </m:dPr>
                        <m:e>
                          <m:r>
                            <a:rPr lang="en-US" sz="802" b="1">
                              <a:latin typeface="Cambria Math" panose="02040503050406030204" pitchFamily="18" charset="0"/>
                            </a:rPr>
                            <m:t>𝐀𝐁</m:t>
                          </m:r>
                        </m:e>
                      </m:d>
                      <m:r>
                        <a:rPr lang="en-US" sz="802" b="1">
                          <a:latin typeface="Cambria Math" panose="02040503050406030204" pitchFamily="18" charset="0"/>
                        </a:rPr>
                        <m:t>𝐂</m:t>
                      </m:r>
                    </m:oMath>
                  </m:oMathPara>
                </a14:m>
                <a:endParaRPr lang="en-US" sz="802" b="1" dirty="0"/>
              </a:p>
              <a:p>
                <a:pPr>
                  <a:spcAft>
                    <a:spcPts val="267"/>
                  </a:spcAft>
                </a:pPr>
                <a14:m>
                  <m:oMathPara xmlns:m="http://schemas.openxmlformats.org/officeDocument/2006/math">
                    <m:oMathParaPr>
                      <m:jc m:val="left"/>
                    </m:oMathParaPr>
                    <m:oMath xmlns:m="http://schemas.openxmlformats.org/officeDocument/2006/math">
                      <m:sSup>
                        <m:sSupPr>
                          <m:ctrlPr>
                            <a:rPr lang="en-US" sz="802" b="1" i="1">
                              <a:latin typeface="Cambria Math" panose="02040503050406030204" pitchFamily="18" charset="0"/>
                            </a:rPr>
                          </m:ctrlPr>
                        </m:sSupPr>
                        <m:e>
                          <m:d>
                            <m:dPr>
                              <m:ctrlPr>
                                <a:rPr lang="en-US" sz="802" b="1" i="1">
                                  <a:latin typeface="Cambria Math" panose="02040503050406030204" pitchFamily="18" charset="0"/>
                                </a:rPr>
                              </m:ctrlPr>
                            </m:dPr>
                            <m:e>
                              <m:r>
                                <a:rPr lang="en-US" sz="802" b="1">
                                  <a:latin typeface="Cambria Math" panose="02040503050406030204" pitchFamily="18" charset="0"/>
                                </a:rPr>
                                <m:t>𝐀𝐁</m:t>
                              </m:r>
                              <m:r>
                                <m:rPr>
                                  <m:nor/>
                                </m:rPr>
                                <a:rPr lang="en-US" sz="802" b="1" dirty="0"/>
                                <m:t> </m:t>
                              </m:r>
                            </m:e>
                          </m:d>
                        </m:e>
                        <m:sup>
                          <m:r>
                            <a:rPr lang="en-US" sz="802" i="1">
                              <a:latin typeface="Cambria Math" panose="02040503050406030204" pitchFamily="18" charset="0"/>
                            </a:rPr>
                            <m:t>𝑇</m:t>
                          </m:r>
                        </m:sup>
                      </m:sSup>
                      <m:r>
                        <a:rPr lang="en-US" sz="802" b="1" i="1">
                          <a:latin typeface="Cambria Math" panose="02040503050406030204" pitchFamily="18" charset="0"/>
                        </a:rPr>
                        <m:t>=</m:t>
                      </m:r>
                      <m:sSup>
                        <m:sSupPr>
                          <m:ctrlPr>
                            <a:rPr lang="en-US" sz="802" b="1" i="1">
                              <a:latin typeface="Cambria Math" panose="02040503050406030204" pitchFamily="18" charset="0"/>
                            </a:rPr>
                          </m:ctrlPr>
                        </m:sSupPr>
                        <m:e>
                          <m:r>
                            <a:rPr lang="en-US" sz="802" b="1" i="1">
                              <a:latin typeface="Cambria Math" panose="02040503050406030204" pitchFamily="18" charset="0"/>
                            </a:rPr>
                            <m:t>𝑩</m:t>
                          </m:r>
                        </m:e>
                        <m:sup>
                          <m:r>
                            <a:rPr lang="en-US" sz="802" i="1">
                              <a:latin typeface="Cambria Math" panose="02040503050406030204" pitchFamily="18" charset="0"/>
                            </a:rPr>
                            <m:t>𝑇</m:t>
                          </m:r>
                        </m:sup>
                      </m:sSup>
                      <m:sSup>
                        <m:sSupPr>
                          <m:ctrlPr>
                            <a:rPr lang="en-US" sz="802" b="1" i="1">
                              <a:latin typeface="Cambria Math" panose="02040503050406030204" pitchFamily="18" charset="0"/>
                            </a:rPr>
                          </m:ctrlPr>
                        </m:sSupPr>
                        <m:e>
                          <m:r>
                            <a:rPr lang="en-US" sz="802" b="1">
                              <a:latin typeface="Cambria Math" panose="02040503050406030204" pitchFamily="18" charset="0"/>
                            </a:rPr>
                            <m:t>𝐀</m:t>
                          </m:r>
                        </m:e>
                        <m:sup>
                          <m:r>
                            <a:rPr lang="en-US" sz="802" i="1">
                              <a:latin typeface="Cambria Math" panose="02040503050406030204" pitchFamily="18" charset="0"/>
                            </a:rPr>
                            <m:t>𝑇</m:t>
                          </m:r>
                        </m:sup>
                      </m:sSup>
                    </m:oMath>
                  </m:oMathPara>
                </a14:m>
                <a:endParaRPr lang="en-US" sz="802" b="1" dirty="0"/>
              </a:p>
            </p:txBody>
          </p:sp>
        </mc:Choice>
        <mc:Fallback xmlns="">
          <p:sp>
            <p:nvSpPr>
              <p:cNvPr id="10" name="TextBox 9"/>
              <p:cNvSpPr txBox="1">
                <a:spLocks noRot="1" noChangeAspect="1" noMove="1" noResize="1" noEditPoints="1" noAdjustHandles="1" noChangeArrowheads="1" noChangeShapeType="1" noTextEdit="1"/>
              </p:cNvSpPr>
              <p:nvPr/>
            </p:nvSpPr>
            <p:spPr>
              <a:xfrm>
                <a:off x="2738136" y="1588687"/>
                <a:ext cx="1410745" cy="578043"/>
              </a:xfrm>
              <a:prstGeom prst="rect">
                <a:avLst/>
              </a:prstGeom>
              <a:blipFill>
                <a:blip r:embed="rId11"/>
                <a:stretch>
                  <a:fillRect/>
                </a:stretch>
              </a:blipFill>
            </p:spPr>
            <p:txBody>
              <a:bodyPr/>
              <a:lstStyle/>
              <a:p>
                <a:r>
                  <a:rPr lang="en-JO">
                    <a:noFill/>
                  </a:rPr>
                  <a:t> </a:t>
                </a:r>
              </a:p>
            </p:txBody>
          </p:sp>
        </mc:Fallback>
      </mc:AlternateContent>
    </p:spTree>
    <p:extLst>
      <p:ext uri="{BB962C8B-B14F-4D97-AF65-F5344CB8AC3E}">
        <p14:creationId xmlns:p14="http://schemas.microsoft.com/office/powerpoint/2010/main" val="1330492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191713"/>
            <a:ext cx="4610100" cy="467780"/>
          </a:xfrm>
        </p:spPr>
        <p:txBody>
          <a:bodyPr/>
          <a:lstStyle/>
          <a:p>
            <a:r>
              <a:rPr lang="en-US" dirty="0"/>
              <a:t>Matrices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t>Elementwise multiplication</a:t>
                </a:r>
                <a:r>
                  <a:rPr lang="en-US" dirty="0"/>
                  <a:t> of two matrices </a:t>
                </a:r>
                <a:r>
                  <a:rPr lang="en-US" b="1" dirty="0"/>
                  <a:t>A</a:t>
                </a:r>
                <a:r>
                  <a:rPr lang="en-US" dirty="0"/>
                  <a:t> and </a:t>
                </a:r>
                <a:r>
                  <a:rPr lang="en-US" b="1" dirty="0"/>
                  <a:t>B</a:t>
                </a:r>
                <a:r>
                  <a:rPr lang="en-US" dirty="0"/>
                  <a:t> is called the </a:t>
                </a:r>
                <a:r>
                  <a:rPr lang="en-US" b="1" i="1" dirty="0" err="1">
                    <a:solidFill>
                      <a:srgbClr val="0070C0"/>
                    </a:solidFill>
                  </a:rPr>
                  <a:t>Hadamard</a:t>
                </a:r>
                <a:r>
                  <a:rPr lang="en-US" b="1" i="1" dirty="0">
                    <a:solidFill>
                      <a:srgbClr val="0070C0"/>
                    </a:solidFill>
                  </a:rPr>
                  <a:t> product </a:t>
                </a:r>
                <a:r>
                  <a:rPr lang="en-US" dirty="0"/>
                  <a:t>or </a:t>
                </a:r>
                <a:r>
                  <a:rPr lang="en-US" b="1" i="1" dirty="0">
                    <a:solidFill>
                      <a:srgbClr val="0070C0"/>
                    </a:solidFill>
                  </a:rPr>
                  <a:t>elementwise product</a:t>
                </a:r>
              </a:p>
              <a:p>
                <a:pPr lvl="1"/>
                <a:r>
                  <a:rPr lang="en-US" dirty="0"/>
                  <a:t>The math notation is </a:t>
                </a:r>
                <a14:m>
                  <m:oMath xmlns:m="http://schemas.openxmlformats.org/officeDocument/2006/math">
                    <m:r>
                      <a:rPr lang="en-US" i="1">
                        <a:latin typeface="Cambria Math" panose="02040503050406030204" pitchFamily="18" charset="0"/>
                        <a:ea typeface="Cambria Math" panose="02040503050406030204" pitchFamily="18" charset="0"/>
                      </a:rPr>
                      <m:t>⊙</m:t>
                    </m:r>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734" t="-6818"/>
                </a:stretch>
              </a:blipFill>
            </p:spPr>
            <p:txBody>
              <a:bodyPr/>
              <a:lstStyle/>
              <a:p>
                <a:r>
                  <a:rPr lang="en-JO">
                    <a:noFill/>
                  </a:rPr>
                  <a:t> </a:t>
                </a:r>
              </a:p>
            </p:txBody>
          </p:sp>
        </mc:Fallback>
      </mc:AlternateContent>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193367" y="1473876"/>
            <a:ext cx="2223366" cy="705372"/>
          </a:xfrm>
          <a:prstGeom prst="rect">
            <a:avLst/>
          </a:prstGeom>
        </p:spPr>
      </p:pic>
    </p:spTree>
    <p:extLst>
      <p:ext uri="{BB962C8B-B14F-4D97-AF65-F5344CB8AC3E}">
        <p14:creationId xmlns:p14="http://schemas.microsoft.com/office/powerpoint/2010/main" val="554306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130175"/>
            <a:ext cx="4610100" cy="467780"/>
          </a:xfrm>
        </p:spPr>
        <p:txBody>
          <a:bodyPr/>
          <a:lstStyle/>
          <a:p>
            <a:r>
              <a:rPr lang="en-US" dirty="0"/>
              <a:t>Tensors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6809" y="930954"/>
                <a:ext cx="4392788" cy="1151854"/>
              </a:xfrm>
            </p:spPr>
            <p:txBody>
              <a:bodyPr/>
              <a:lstStyle/>
              <a:p>
                <a:r>
                  <a:rPr lang="en-US" b="1" i="1" dirty="0">
                    <a:solidFill>
                      <a:srgbClr val="0070C0"/>
                    </a:solidFill>
                  </a:rPr>
                  <a:t>Tensors</a:t>
                </a:r>
                <a:r>
                  <a:rPr lang="en-US" dirty="0"/>
                  <a:t> are </a:t>
                </a:r>
                <a:r>
                  <a:rPr lang="en-US" i="1" dirty="0"/>
                  <a:t>n</a:t>
                </a:r>
                <a:r>
                  <a:rPr lang="en-US" dirty="0"/>
                  <a:t>-dimensional arrays of scalars</a:t>
                </a:r>
              </a:p>
              <a:p>
                <a:pPr lvl="1"/>
                <a:r>
                  <a:rPr lang="en-US" dirty="0"/>
                  <a:t>Vectors are first-order tensors, </a:t>
                </a:r>
                <a14:m>
                  <m:oMath xmlns:m="http://schemas.openxmlformats.org/officeDocument/2006/math">
                    <m:r>
                      <a:rPr lang="en-US" b="1" i="0" smtClean="0">
                        <a:latin typeface="Cambria Math" panose="02040503050406030204" pitchFamily="18" charset="0"/>
                        <a:ea typeface="Cambria Math" panose="02040503050406030204" pitchFamily="18" charset="0"/>
                      </a:rPr>
                      <m:t>𝐯</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𝑛</m:t>
                        </m:r>
                      </m:sup>
                    </m:sSup>
                  </m:oMath>
                </a14:m>
                <a:endParaRPr lang="en-US" dirty="0"/>
              </a:p>
              <a:p>
                <a:pPr lvl="1"/>
                <a:r>
                  <a:rPr lang="en-US" dirty="0"/>
                  <a:t>Matrices are second-order tensors, </a:t>
                </a:r>
                <a14:m>
                  <m:oMath xmlns:m="http://schemas.openxmlformats.org/officeDocument/2006/math">
                    <m:r>
                      <a:rPr lang="en-US" b="1">
                        <a:latin typeface="Cambria Math" panose="02040503050406030204" pitchFamily="18" charset="0"/>
                      </a:rPr>
                      <m:t>𝐀</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p>
                    </m:sSup>
                  </m:oMath>
                </a14:m>
                <a:endParaRPr lang="en-US" dirty="0"/>
              </a:p>
              <a:p>
                <a:pPr lvl="1"/>
                <a:r>
                  <a:rPr lang="en-US" dirty="0"/>
                  <a:t>E.g., a fourth-order tensor is </a:t>
                </a:r>
                <a14:m>
                  <m:oMath xmlns:m="http://schemas.openxmlformats.org/officeDocument/2006/math">
                    <m:r>
                      <m:rPr>
                        <m:nor/>
                      </m:rPr>
                      <a:rPr lang="en-US" b="1" i="0" smtClean="0">
                        <a:latin typeface="Arial" panose="020B0604020202020204" pitchFamily="34" charset="0"/>
                        <a:ea typeface="Cambria Math" panose="02040503050406030204" pitchFamily="18" charset="0"/>
                        <a:cs typeface="Arial" panose="020B0604020202020204" pitchFamily="34" charset="0"/>
                      </a:rPr>
                      <m:t>T</m:t>
                    </m:r>
                    <m:r>
                      <a:rPr lang="en-US"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3</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4</m:t>
                            </m:r>
                          </m:sub>
                        </m:sSub>
                      </m:sup>
                    </m:sSup>
                  </m:oMath>
                </a14:m>
                <a:endParaRPr lang="en-US" dirty="0"/>
              </a:p>
              <a:p>
                <a:r>
                  <a:rPr lang="en-US" dirty="0"/>
                  <a:t>Tensors are denoted with upper-case letters of a special font face (e.g.,</a:t>
                </a:r>
                <a:r>
                  <a:rPr lang="en-US" dirty="0">
                    <a:ea typeface="Cambria Math" panose="02040503050406030204" pitchFamily="18" charset="0"/>
                    <a:cs typeface="Arial" panose="020B0604020202020204" pitchFamily="34" charset="0"/>
                  </a:rPr>
                  <a:t> </a:t>
                </a:r>
                <a14:m>
                  <m:oMath xmlns:m="http://schemas.openxmlformats.org/officeDocument/2006/math">
                    <m:r>
                      <m:rPr>
                        <m:nor/>
                      </m:rPr>
                      <a:rPr lang="en-US" b="1" i="0" smtClean="0">
                        <a:latin typeface="Arial" panose="020B0604020202020204" pitchFamily="34" charset="0"/>
                        <a:ea typeface="Cambria Math" panose="02040503050406030204" pitchFamily="18" charset="0"/>
                        <a:cs typeface="Arial" panose="020B0604020202020204" pitchFamily="34" charset="0"/>
                      </a:rPr>
                      <m:t>X</m:t>
                    </m:r>
                    <m:r>
                      <m:rPr>
                        <m:nor/>
                      </m:rPr>
                      <a:rPr lang="en-US" b="0" i="0" smtClean="0">
                        <a:latin typeface="Arial" panose="020B0604020202020204" pitchFamily="34" charset="0"/>
                        <a:ea typeface="Cambria Math" panose="02040503050406030204" pitchFamily="18" charset="0"/>
                        <a:cs typeface="Arial" panose="020B0604020202020204" pitchFamily="34" charset="0"/>
                      </a:rPr>
                      <m:t>, </m:t>
                    </m:r>
                    <m:r>
                      <m:rPr>
                        <m:nor/>
                      </m:rPr>
                      <a:rPr lang="en-US" b="1" i="0" smtClean="0">
                        <a:latin typeface="Arial" panose="020B0604020202020204" pitchFamily="34" charset="0"/>
                        <a:ea typeface="Cambria Math" panose="02040503050406030204" pitchFamily="18" charset="0"/>
                        <a:cs typeface="Arial" panose="020B0604020202020204" pitchFamily="34" charset="0"/>
                      </a:rPr>
                      <m:t>Y</m:t>
                    </m:r>
                    <m:r>
                      <m:rPr>
                        <m:nor/>
                      </m:rPr>
                      <a:rPr lang="en-US" b="0" i="0" smtClean="0">
                        <a:latin typeface="Arial" panose="020B0604020202020204" pitchFamily="34" charset="0"/>
                        <a:ea typeface="Cambria Math" panose="02040503050406030204" pitchFamily="18" charset="0"/>
                        <a:cs typeface="Arial" panose="020B0604020202020204" pitchFamily="34" charset="0"/>
                      </a:rPr>
                      <m:t>, </m:t>
                    </m:r>
                    <m:r>
                      <m:rPr>
                        <m:nor/>
                      </m:rPr>
                      <a:rPr lang="en-US" b="1" i="0" smtClean="0">
                        <a:latin typeface="Arial" panose="020B0604020202020204" pitchFamily="34" charset="0"/>
                        <a:ea typeface="Cambria Math" panose="02040503050406030204" pitchFamily="18" charset="0"/>
                        <a:cs typeface="Arial" panose="020B0604020202020204" pitchFamily="34" charset="0"/>
                      </a:rPr>
                      <m:t>Z</m:t>
                    </m:r>
                  </m:oMath>
                </a14:m>
                <a:r>
                  <a:rPr lang="en-US" dirty="0"/>
                  <a:t>) </a:t>
                </a:r>
              </a:p>
              <a:p>
                <a:r>
                  <a:rPr lang="en-US" dirty="0"/>
                  <a:t>RGB images are third-order tensors, i.e., as they are 3-dimensional arrays</a:t>
                </a:r>
              </a:p>
              <a:p>
                <a:pPr lvl="1"/>
                <a:r>
                  <a:rPr lang="en-US" dirty="0"/>
                  <a:t>The 3 axes correspond to width, height, and channel </a:t>
                </a:r>
              </a:p>
              <a:p>
                <a:pPr lvl="1"/>
                <a:r>
                  <a:rPr lang="en-US" dirty="0"/>
                  <a:t>E.g., 224 × 224 × 3</a:t>
                </a:r>
              </a:p>
              <a:p>
                <a:pPr lvl="1"/>
                <a:r>
                  <a:rPr lang="en-US" dirty="0"/>
                  <a:t>The channel axis corresponds to the color channels (red, green, and blue)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6809" y="930954"/>
                <a:ext cx="4392788" cy="1151854"/>
              </a:xfrm>
              <a:blipFill>
                <a:blip r:embed="rId2"/>
                <a:stretch>
                  <a:fillRect l="-1734" t="-3261" b="-4348"/>
                </a:stretch>
              </a:blipFill>
            </p:spPr>
            <p:txBody>
              <a:bodyPr/>
              <a:lstStyle/>
              <a:p>
                <a:r>
                  <a:rPr lang="en-JO">
                    <a:noFill/>
                  </a:rPr>
                  <a:t> </a:t>
                </a:r>
              </a:p>
            </p:txBody>
          </p:sp>
        </mc:Fallback>
      </mc:AlternateContent>
    </p:spTree>
    <p:extLst>
      <p:ext uri="{BB962C8B-B14F-4D97-AF65-F5344CB8AC3E}">
        <p14:creationId xmlns:p14="http://schemas.microsoft.com/office/powerpoint/2010/main" val="2103024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C54FD-4287-994E-B070-5B486C8395DE}"/>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9CD49C8F-17AD-8040-94E2-6EA958BAF010}"/>
              </a:ext>
            </a:extLst>
          </p:cNvPr>
          <p:cNvSpPr>
            <a:spLocks noGrp="1"/>
          </p:cNvSpPr>
          <p:nvPr>
            <p:ph idx="1"/>
          </p:nvPr>
        </p:nvSpPr>
        <p:spPr>
          <a:xfrm>
            <a:off x="367931" y="856397"/>
            <a:ext cx="3874236" cy="169277"/>
          </a:xfrm>
        </p:spPr>
        <p:txBody>
          <a:bodyPr/>
          <a:lstStyle/>
          <a:p>
            <a:endParaRPr lang="en-US"/>
          </a:p>
        </p:txBody>
      </p:sp>
      <p:pic>
        <p:nvPicPr>
          <p:cNvPr id="7" name="Picture 6">
            <a:extLst>
              <a:ext uri="{FF2B5EF4-FFF2-40B4-BE49-F238E27FC236}">
                <a16:creationId xmlns:a16="http://schemas.microsoft.com/office/drawing/2014/main" id="{2AB96089-F282-954A-A3DA-FF9E7C08755A}"/>
              </a:ext>
            </a:extLst>
          </p:cNvPr>
          <p:cNvPicPr>
            <a:picLocks noChangeAspect="1"/>
          </p:cNvPicPr>
          <p:nvPr/>
        </p:nvPicPr>
        <p:blipFill>
          <a:blip r:embed="rId2"/>
          <a:stretch>
            <a:fillRect/>
          </a:stretch>
        </p:blipFill>
        <p:spPr>
          <a:xfrm>
            <a:off x="64763" y="208662"/>
            <a:ext cx="4069087" cy="2744268"/>
          </a:xfrm>
          <a:prstGeom prst="rect">
            <a:avLst/>
          </a:prstGeom>
        </p:spPr>
      </p:pic>
      <p:sp>
        <p:nvSpPr>
          <p:cNvPr id="5" name="Footer Placeholder 4">
            <a:extLst>
              <a:ext uri="{FF2B5EF4-FFF2-40B4-BE49-F238E27FC236}">
                <a16:creationId xmlns:a16="http://schemas.microsoft.com/office/drawing/2014/main" id="{726B0E6F-BDFB-08A2-3E9B-9B15ABD46D4C}"/>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342732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D4B5F-DF53-D94D-906E-046BFADFDB62}"/>
              </a:ext>
            </a:extLst>
          </p:cNvPr>
          <p:cNvSpPr>
            <a:spLocks noGrp="1"/>
          </p:cNvSpPr>
          <p:nvPr>
            <p:ph type="title"/>
          </p:nvPr>
        </p:nvSpPr>
        <p:spPr>
          <a:xfrm>
            <a:off x="1754149" y="211465"/>
            <a:ext cx="1101801" cy="215444"/>
          </a:xfrm>
        </p:spPr>
        <p:txBody>
          <a:bodyPr/>
          <a:lstStyle/>
          <a:p>
            <a:r>
              <a:rPr lang="en-US" dirty="0" err="1"/>
              <a:t>Numpy</a:t>
            </a:r>
            <a:endParaRPr lang="en-US" dirty="0"/>
          </a:p>
        </p:txBody>
      </p:sp>
      <p:sp>
        <p:nvSpPr>
          <p:cNvPr id="3" name="Content Placeholder 2">
            <a:extLst>
              <a:ext uri="{FF2B5EF4-FFF2-40B4-BE49-F238E27FC236}">
                <a16:creationId xmlns:a16="http://schemas.microsoft.com/office/drawing/2014/main" id="{13E37DD1-AD9C-2C40-968F-6A42CC6F0B54}"/>
              </a:ext>
            </a:extLst>
          </p:cNvPr>
          <p:cNvSpPr>
            <a:spLocks noGrp="1"/>
          </p:cNvSpPr>
          <p:nvPr>
            <p:ph idx="1"/>
          </p:nvPr>
        </p:nvSpPr>
        <p:spPr>
          <a:xfrm>
            <a:off x="367931" y="663575"/>
            <a:ext cx="3874236" cy="1523494"/>
          </a:xfrm>
        </p:spPr>
        <p:txBody>
          <a:bodyPr/>
          <a:lstStyle/>
          <a:p>
            <a:r>
              <a:rPr lang="en-US" b="0" i="0" u="none" strike="noStrike" dirty="0">
                <a:effectLst/>
                <a:latin typeface="arial" panose="020B0604020202020204" pitchFamily="34" charset="0"/>
              </a:rPr>
              <a:t>NumPy is a library for the Python programming language, adding support for large, multi-dimensional arrays and matrices, along with a large collection of high-level mathematical functions to operate on these arrays</a:t>
            </a:r>
            <a:br>
              <a:rPr lang="en-US" b="0" i="0" u="none" strike="noStrike" dirty="0">
                <a:effectLst/>
                <a:latin typeface="arial" panose="020B0604020202020204" pitchFamily="34" charset="0"/>
              </a:rPr>
            </a:br>
            <a:endParaRPr lang="en-US" b="0" i="0" u="none" strike="noStrike" dirty="0">
              <a:effectLst/>
              <a:latin typeface="arial" panose="020B0604020202020204" pitchFamily="34" charset="0"/>
            </a:endParaRPr>
          </a:p>
          <a:p>
            <a:br>
              <a:rPr lang="en-US" b="0" i="0" u="none" strike="noStrike" dirty="0">
                <a:effectLst/>
                <a:latin typeface="arial" panose="020B0604020202020204" pitchFamily="34" charset="0"/>
              </a:rPr>
            </a:br>
            <a:r>
              <a:rPr lang="en-US" b="1" dirty="0" err="1"/>
              <a:t>Numpy</a:t>
            </a:r>
            <a:r>
              <a:rPr lang="en-US" dirty="0"/>
              <a:t> array creation</a:t>
            </a:r>
          </a:p>
          <a:p>
            <a:r>
              <a:rPr lang="en-US" dirty="0"/>
              <a:t>Array access and operations</a:t>
            </a:r>
          </a:p>
          <a:p>
            <a:r>
              <a:rPr lang="en-US" dirty="0"/>
              <a:t>Basic linear algebra</a:t>
            </a:r>
          </a:p>
        </p:txBody>
      </p:sp>
      <p:pic>
        <p:nvPicPr>
          <p:cNvPr id="6" name="Picture 5" descr="A blue and black logo&#10;&#10;Description automatically generated">
            <a:extLst>
              <a:ext uri="{FF2B5EF4-FFF2-40B4-BE49-F238E27FC236}">
                <a16:creationId xmlns:a16="http://schemas.microsoft.com/office/drawing/2014/main" id="{11DC54D8-B305-2A78-F68D-1A4DA7B72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450" y="2177249"/>
            <a:ext cx="2381250" cy="1071563"/>
          </a:xfrm>
          <a:prstGeom prst="rect">
            <a:avLst/>
          </a:prstGeom>
        </p:spPr>
      </p:pic>
      <p:sp>
        <p:nvSpPr>
          <p:cNvPr id="7" name="Footer Placeholder 6">
            <a:extLst>
              <a:ext uri="{FF2B5EF4-FFF2-40B4-BE49-F238E27FC236}">
                <a16:creationId xmlns:a16="http://schemas.microsoft.com/office/drawing/2014/main" id="{4CF2B7AD-1D70-3DE0-E1A3-8C4DFEAEBBCA}"/>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1037282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4149" y="211465"/>
            <a:ext cx="1101801" cy="215444"/>
          </a:xfrm>
        </p:spPr>
        <p:txBody>
          <a:bodyPr/>
          <a:lstStyle/>
          <a:p>
            <a:r>
              <a:rPr lang="en-US" dirty="0" err="1"/>
              <a:t>Numpy</a:t>
            </a:r>
            <a:endParaRPr lang="en-US" dirty="0"/>
          </a:p>
        </p:txBody>
      </p:sp>
      <p:sp>
        <p:nvSpPr>
          <p:cNvPr id="3" name="Content Placeholder 2"/>
          <p:cNvSpPr>
            <a:spLocks noGrp="1"/>
          </p:cNvSpPr>
          <p:nvPr>
            <p:ph idx="1"/>
          </p:nvPr>
        </p:nvSpPr>
        <p:spPr>
          <a:xfrm>
            <a:off x="323850" y="663575"/>
            <a:ext cx="3874236" cy="2400657"/>
          </a:xfrm>
        </p:spPr>
        <p:txBody>
          <a:bodyPr/>
          <a:lstStyle/>
          <a:p>
            <a:pPr marL="171450" indent="-171450">
              <a:buFont typeface="Arial" panose="020B0604020202020204" pitchFamily="34" charset="0"/>
              <a:buChar char="•"/>
            </a:pPr>
            <a:r>
              <a:rPr lang="en-US" sz="1200" dirty="0"/>
              <a:t>Stands for Numerical Python an efficient multi-dimensional container for generic data </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is the fundamental package required for high performance computing and data analysis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It provides</a:t>
            </a:r>
          </a:p>
          <a:p>
            <a:pPr marL="628650" lvl="1" indent="-171450">
              <a:buFont typeface="Arial" panose="020B0604020202020204" pitchFamily="34" charset="0"/>
              <a:buChar char="•"/>
            </a:pPr>
            <a:r>
              <a:rPr lang="en-US" sz="1200" dirty="0" err="1"/>
              <a:t>ndarray</a:t>
            </a:r>
            <a:r>
              <a:rPr lang="en-US" sz="1200" dirty="0"/>
              <a:t> for creating multiple-dimensional arrays</a:t>
            </a:r>
          </a:p>
          <a:p>
            <a:pPr marL="628650" lvl="1" indent="-171450">
              <a:buFont typeface="Arial" panose="020B0604020202020204" pitchFamily="34" charset="0"/>
              <a:buChar char="•"/>
            </a:pPr>
            <a:r>
              <a:rPr lang="en-US" sz="1200" dirty="0"/>
              <a:t>Standard math functions for fast operations on entire arrays of data without having to write loops</a:t>
            </a:r>
          </a:p>
          <a:p>
            <a:pPr marL="628650" lvl="1" indent="-171450">
              <a:buFont typeface="Arial" panose="020B0604020202020204" pitchFamily="34" charset="0"/>
              <a:buChar char="•"/>
            </a:pPr>
            <a:r>
              <a:rPr lang="en-US" sz="1200" dirty="0"/>
              <a:t>Tools for reading/writing array data</a:t>
            </a:r>
          </a:p>
          <a:p>
            <a:pPr marL="628650" lvl="1" indent="-171450">
              <a:buFont typeface="Arial" panose="020B0604020202020204" pitchFamily="34" charset="0"/>
              <a:buChar char="•"/>
            </a:pPr>
            <a:r>
              <a:rPr lang="en-US" sz="1200" dirty="0"/>
              <a:t>Linear algebra tools</a:t>
            </a:r>
          </a:p>
          <a:p>
            <a:pPr marL="628650" lvl="1" indent="-171450">
              <a:buFont typeface="Arial" panose="020B0604020202020204" pitchFamily="34" charset="0"/>
              <a:buChar char="•"/>
            </a:pPr>
            <a:r>
              <a:rPr lang="en-US" sz="1200" dirty="0"/>
              <a:t>etc.</a:t>
            </a:r>
          </a:p>
        </p:txBody>
      </p:sp>
      <p:sp>
        <p:nvSpPr>
          <p:cNvPr id="7" name="Footer Placeholder 6">
            <a:extLst>
              <a:ext uri="{FF2B5EF4-FFF2-40B4-BE49-F238E27FC236}">
                <a16:creationId xmlns:a16="http://schemas.microsoft.com/office/drawing/2014/main" id="{B7A2542A-6CB3-4FB3-0B12-5FEF0FD7FEEA}"/>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1001099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BD3D-5E93-0548-B545-E3824E3B26E0}"/>
              </a:ext>
            </a:extLst>
          </p:cNvPr>
          <p:cNvSpPr>
            <a:spLocks noGrp="1"/>
          </p:cNvSpPr>
          <p:nvPr>
            <p:ph type="title"/>
          </p:nvPr>
        </p:nvSpPr>
        <p:spPr>
          <a:xfrm>
            <a:off x="1754149" y="211465"/>
            <a:ext cx="1101801" cy="215444"/>
          </a:xfrm>
        </p:spPr>
        <p:txBody>
          <a:bodyPr/>
          <a:lstStyle/>
          <a:p>
            <a:endParaRPr lang="en-US"/>
          </a:p>
        </p:txBody>
      </p:sp>
      <p:pic>
        <p:nvPicPr>
          <p:cNvPr id="7" name="Picture 6">
            <a:extLst>
              <a:ext uri="{FF2B5EF4-FFF2-40B4-BE49-F238E27FC236}">
                <a16:creationId xmlns:a16="http://schemas.microsoft.com/office/drawing/2014/main" id="{4F743DF7-5CAF-DE49-ABC9-5B2ECF690D37}"/>
              </a:ext>
            </a:extLst>
          </p:cNvPr>
          <p:cNvPicPr>
            <a:picLocks noChangeAspect="1"/>
          </p:cNvPicPr>
          <p:nvPr/>
        </p:nvPicPr>
        <p:blipFill rotWithShape="1">
          <a:blip r:embed="rId2"/>
          <a:srcRect l="28730" t="4375" r="20555" b="28000"/>
          <a:stretch/>
        </p:blipFill>
        <p:spPr>
          <a:xfrm>
            <a:off x="192636" y="440440"/>
            <a:ext cx="3484014" cy="2903600"/>
          </a:xfrm>
          <a:prstGeom prst="rect">
            <a:avLst/>
          </a:prstGeom>
        </p:spPr>
      </p:pic>
      <p:sp>
        <p:nvSpPr>
          <p:cNvPr id="3" name="Footer Placeholder 2">
            <a:extLst>
              <a:ext uri="{FF2B5EF4-FFF2-40B4-BE49-F238E27FC236}">
                <a16:creationId xmlns:a16="http://schemas.microsoft.com/office/drawing/2014/main" id="{DD931609-DF29-3317-9CC4-CC1B2F1CB31D}"/>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618819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54149" y="211465"/>
            <a:ext cx="1693901" cy="430887"/>
          </a:xfrm>
        </p:spPr>
        <p:txBody>
          <a:bodyPr/>
          <a:lstStyle/>
          <a:p>
            <a:r>
              <a:rPr lang="en-US" dirty="0" err="1"/>
              <a:t>ndarray</a:t>
            </a:r>
            <a:r>
              <a:rPr lang="en-US" dirty="0"/>
              <a:t> vs list of lists </a:t>
            </a:r>
          </a:p>
        </p:txBody>
      </p:sp>
      <p:sp>
        <p:nvSpPr>
          <p:cNvPr id="3" name="Content Placeholder 2"/>
          <p:cNvSpPr>
            <a:spLocks noGrp="1"/>
          </p:cNvSpPr>
          <p:nvPr>
            <p:ph idx="1"/>
          </p:nvPr>
        </p:nvSpPr>
        <p:spPr>
          <a:xfrm>
            <a:off x="229959" y="788533"/>
            <a:ext cx="3976211" cy="240571"/>
          </a:xfrm>
        </p:spPr>
        <p:txBody>
          <a:bodyPr>
            <a:normAutofit/>
          </a:bodyPr>
          <a:lstStyle/>
          <a:p>
            <a:r>
              <a:rPr lang="en-US" dirty="0" err="1"/>
              <a:t>gArray</a:t>
            </a:r>
            <a:r>
              <a:rPr lang="en-US" dirty="0"/>
              <a:t> = </a:t>
            </a:r>
            <a:r>
              <a:rPr lang="en-US" dirty="0" err="1"/>
              <a:t>np.array</a:t>
            </a:r>
            <a:r>
              <a:rPr lang="en-US" dirty="0"/>
              <a:t>(</a:t>
            </a:r>
            <a:r>
              <a:rPr lang="en-US" dirty="0" err="1"/>
              <a:t>examGrades</a:t>
            </a:r>
            <a:r>
              <a:rPr lang="en-US" dirty="0"/>
              <a:t>)</a:t>
            </a:r>
          </a:p>
        </p:txBody>
      </p:sp>
      <p:sp>
        <p:nvSpPr>
          <p:cNvPr id="10" name="Rectangle 9"/>
          <p:cNvSpPr/>
          <p:nvPr/>
        </p:nvSpPr>
        <p:spPr>
          <a:xfrm>
            <a:off x="235855" y="1406968"/>
            <a:ext cx="1545721" cy="1139158"/>
          </a:xfrm>
          <a:prstGeom prst="rect">
            <a:avLst/>
          </a:prstGeom>
          <a:ln>
            <a:solidFill>
              <a:schemeClr val="accent1"/>
            </a:solidFill>
          </a:ln>
        </p:spPr>
        <p:txBody>
          <a:bodyPr wrap="square">
            <a:spAutoFit/>
          </a:bodyPr>
          <a:lstStyle/>
          <a:p>
            <a:r>
              <a:rPr lang="en-US" sz="756" dirty="0">
                <a:solidFill>
                  <a:srgbClr val="000080"/>
                </a:solidFill>
              </a:rPr>
              <a:t>In [</a:t>
            </a:r>
            <a:r>
              <a:rPr lang="en-US" sz="756" b="1" dirty="0">
                <a:solidFill>
                  <a:srgbClr val="000080"/>
                </a:solidFill>
              </a:rPr>
              <a:t>3</a:t>
            </a:r>
            <a:r>
              <a:rPr lang="en-US" sz="756" dirty="0">
                <a:solidFill>
                  <a:srgbClr val="000080"/>
                </a:solidFill>
              </a:rPr>
              <a:t>]:</a:t>
            </a:r>
            <a:r>
              <a:rPr lang="en-US" sz="756" dirty="0"/>
              <a:t> </a:t>
            </a:r>
            <a:r>
              <a:rPr lang="en-US" sz="756" dirty="0" err="1"/>
              <a:t>gArray</a:t>
            </a:r>
            <a:endParaRPr lang="en-US" sz="756" dirty="0"/>
          </a:p>
          <a:p>
            <a:r>
              <a:rPr lang="en-US" sz="756" dirty="0">
                <a:solidFill>
                  <a:srgbClr val="8B0000"/>
                </a:solidFill>
              </a:rPr>
              <a:t>Out[</a:t>
            </a:r>
            <a:r>
              <a:rPr lang="en-US" sz="756" b="1" dirty="0">
                <a:solidFill>
                  <a:srgbClr val="8B0000"/>
                </a:solidFill>
              </a:rPr>
              <a:t>3</a:t>
            </a:r>
            <a:r>
              <a:rPr lang="en-US" sz="756" dirty="0">
                <a:solidFill>
                  <a:srgbClr val="8B0000"/>
                </a:solidFill>
              </a:rPr>
              <a:t>]:</a:t>
            </a:r>
            <a:r>
              <a:rPr lang="en-US" sz="756" dirty="0"/>
              <a:t> </a:t>
            </a:r>
          </a:p>
          <a:p>
            <a:r>
              <a:rPr lang="en-US" sz="756" dirty="0"/>
              <a:t>array([[79, 95, 60],</a:t>
            </a:r>
          </a:p>
          <a:p>
            <a:r>
              <a:rPr lang="en-US" sz="756" dirty="0"/>
              <a:t>[95, 60, 61],</a:t>
            </a:r>
          </a:p>
          <a:p>
            <a:r>
              <a:rPr lang="en-US" sz="756" dirty="0"/>
              <a:t>[99, 67, 84],</a:t>
            </a:r>
          </a:p>
          <a:p>
            <a:r>
              <a:rPr lang="en-US" sz="756" dirty="0"/>
              <a:t>..., </a:t>
            </a:r>
          </a:p>
          <a:p>
            <a:r>
              <a:rPr lang="en-US" sz="756" dirty="0"/>
              <a:t>[67, 73, 80],</a:t>
            </a:r>
          </a:p>
          <a:p>
            <a:r>
              <a:rPr lang="en-US" sz="756" dirty="0"/>
              <a:t>[82, 89, 61],</a:t>
            </a:r>
          </a:p>
          <a:p>
            <a:r>
              <a:rPr lang="en-US" sz="756" dirty="0"/>
              <a:t>[94, 67, 88]])</a:t>
            </a:r>
          </a:p>
        </p:txBody>
      </p:sp>
      <p:sp>
        <p:nvSpPr>
          <p:cNvPr id="13" name="Rectangle 12"/>
          <p:cNvSpPr/>
          <p:nvPr/>
        </p:nvSpPr>
        <p:spPr>
          <a:xfrm>
            <a:off x="2076450" y="1196975"/>
            <a:ext cx="2340512" cy="1559145"/>
          </a:xfrm>
          <a:prstGeom prst="rect">
            <a:avLst/>
          </a:prstGeom>
          <a:ln>
            <a:solidFill>
              <a:schemeClr val="accent1"/>
            </a:solidFill>
          </a:ln>
        </p:spPr>
        <p:txBody>
          <a:bodyPr wrap="square">
            <a:spAutoFit/>
          </a:bodyPr>
          <a:lstStyle/>
          <a:p>
            <a:r>
              <a:rPr lang="en-US" sz="681" dirty="0">
                <a:solidFill>
                  <a:srgbClr val="000080"/>
                </a:solidFill>
              </a:rPr>
              <a:t>In [</a:t>
            </a:r>
            <a:r>
              <a:rPr lang="en-US" sz="681" b="1" dirty="0">
                <a:solidFill>
                  <a:srgbClr val="000080"/>
                </a:solidFill>
              </a:rPr>
              <a:t>5</a:t>
            </a:r>
            <a:r>
              <a:rPr lang="en-US" sz="681" dirty="0">
                <a:solidFill>
                  <a:srgbClr val="000080"/>
                </a:solidFill>
              </a:rPr>
              <a:t>]:</a:t>
            </a:r>
            <a:r>
              <a:rPr lang="en-US" sz="681" dirty="0"/>
              <a:t> </a:t>
            </a:r>
            <a:r>
              <a:rPr lang="en-US" sz="681" dirty="0" err="1"/>
              <a:t>gArray</a:t>
            </a:r>
            <a:r>
              <a:rPr lang="en-US" sz="681" dirty="0"/>
              <a:t>[0,2].              # </a:t>
            </a:r>
            <a:r>
              <a:rPr lang="en-US" sz="681" dirty="0" err="1"/>
              <a:t>gArray</a:t>
            </a:r>
            <a:r>
              <a:rPr lang="en-US" sz="681" dirty="0"/>
              <a:t>[0][2]</a:t>
            </a:r>
          </a:p>
          <a:p>
            <a:r>
              <a:rPr lang="en-US" sz="681" dirty="0">
                <a:solidFill>
                  <a:srgbClr val="8B0000"/>
                </a:solidFill>
              </a:rPr>
              <a:t>Out[</a:t>
            </a:r>
            <a:r>
              <a:rPr lang="en-US" sz="681" b="1" dirty="0">
                <a:solidFill>
                  <a:srgbClr val="8B0000"/>
                </a:solidFill>
              </a:rPr>
              <a:t>5</a:t>
            </a:r>
            <a:r>
              <a:rPr lang="en-US" sz="681" dirty="0">
                <a:solidFill>
                  <a:srgbClr val="8B0000"/>
                </a:solidFill>
              </a:rPr>
              <a:t>]:</a:t>
            </a:r>
            <a:r>
              <a:rPr lang="en-US" sz="681" dirty="0"/>
              <a:t> 60</a:t>
            </a:r>
          </a:p>
          <a:p>
            <a:endParaRPr lang="en-US" sz="681" dirty="0">
              <a:solidFill>
                <a:srgbClr val="000080"/>
              </a:solidFill>
            </a:endParaRPr>
          </a:p>
          <a:p>
            <a:r>
              <a:rPr lang="en-US" sz="681" dirty="0">
                <a:solidFill>
                  <a:srgbClr val="000080"/>
                </a:solidFill>
              </a:rPr>
              <a:t>In [</a:t>
            </a:r>
            <a:r>
              <a:rPr lang="en-US" sz="681" b="1" dirty="0">
                <a:solidFill>
                  <a:srgbClr val="000080"/>
                </a:solidFill>
              </a:rPr>
              <a:t>7</a:t>
            </a:r>
            <a:r>
              <a:rPr lang="en-US" sz="681" dirty="0">
                <a:solidFill>
                  <a:srgbClr val="000080"/>
                </a:solidFill>
              </a:rPr>
              <a:t>]:</a:t>
            </a:r>
            <a:r>
              <a:rPr lang="en-US" sz="681" dirty="0"/>
              <a:t> </a:t>
            </a:r>
            <a:r>
              <a:rPr lang="en-US" sz="681" dirty="0" err="1"/>
              <a:t>gArray</a:t>
            </a:r>
            <a:r>
              <a:rPr lang="en-US" sz="681" dirty="0"/>
              <a:t>[2,:]                #</a:t>
            </a:r>
            <a:r>
              <a:rPr lang="en-US" sz="681" dirty="0" err="1"/>
              <a:t>gArray</a:t>
            </a:r>
            <a:r>
              <a:rPr lang="en-US" sz="681" dirty="0"/>
              <a:t>[2]</a:t>
            </a:r>
          </a:p>
          <a:p>
            <a:r>
              <a:rPr lang="en-US" sz="681" dirty="0">
                <a:solidFill>
                  <a:srgbClr val="8B0000"/>
                </a:solidFill>
              </a:rPr>
              <a:t>Out[</a:t>
            </a:r>
            <a:r>
              <a:rPr lang="en-US" sz="681" b="1" dirty="0">
                <a:solidFill>
                  <a:srgbClr val="8B0000"/>
                </a:solidFill>
              </a:rPr>
              <a:t>7</a:t>
            </a:r>
            <a:r>
              <a:rPr lang="en-US" sz="681" dirty="0">
                <a:solidFill>
                  <a:srgbClr val="8B0000"/>
                </a:solidFill>
              </a:rPr>
              <a:t>]:</a:t>
            </a:r>
            <a:r>
              <a:rPr lang="en-US" sz="681" dirty="0"/>
              <a:t> array([99, 67, 84])</a:t>
            </a:r>
          </a:p>
          <a:p>
            <a:endParaRPr lang="en-US" sz="681" dirty="0"/>
          </a:p>
          <a:p>
            <a:r>
              <a:rPr lang="en-US" sz="681" dirty="0">
                <a:solidFill>
                  <a:srgbClr val="000080"/>
                </a:solidFill>
              </a:rPr>
              <a:t>In [</a:t>
            </a:r>
            <a:r>
              <a:rPr lang="en-US" sz="681" b="1" dirty="0">
                <a:solidFill>
                  <a:srgbClr val="000080"/>
                </a:solidFill>
              </a:rPr>
              <a:t>8</a:t>
            </a:r>
            <a:r>
              <a:rPr lang="en-US" sz="681" dirty="0">
                <a:solidFill>
                  <a:srgbClr val="000080"/>
                </a:solidFill>
              </a:rPr>
              <a:t>]:</a:t>
            </a:r>
            <a:r>
              <a:rPr lang="en-US" sz="681" dirty="0"/>
              <a:t> </a:t>
            </a:r>
            <a:r>
              <a:rPr lang="en-US" sz="681" dirty="0" err="1"/>
              <a:t>gArray</a:t>
            </a:r>
            <a:r>
              <a:rPr lang="en-US" sz="681" dirty="0"/>
              <a:t>[:, 0]</a:t>
            </a:r>
          </a:p>
          <a:p>
            <a:r>
              <a:rPr lang="en-US" sz="681" dirty="0">
                <a:solidFill>
                  <a:srgbClr val="8B0000"/>
                </a:solidFill>
              </a:rPr>
              <a:t>Out[</a:t>
            </a:r>
            <a:r>
              <a:rPr lang="en-US" sz="681" b="1" dirty="0">
                <a:solidFill>
                  <a:srgbClr val="8B0000"/>
                </a:solidFill>
              </a:rPr>
              <a:t>8</a:t>
            </a:r>
            <a:r>
              <a:rPr lang="en-US" sz="681" dirty="0">
                <a:solidFill>
                  <a:srgbClr val="8B0000"/>
                </a:solidFill>
              </a:rPr>
              <a:t>]:</a:t>
            </a:r>
            <a:r>
              <a:rPr lang="en-US" sz="681" dirty="0"/>
              <a:t> array([79, 95, 99, 76, 91, 70, 88, 67, 82, 94])</a:t>
            </a:r>
          </a:p>
          <a:p>
            <a:endParaRPr lang="en-US" sz="681" dirty="0">
              <a:solidFill>
                <a:srgbClr val="000080"/>
              </a:solidFill>
            </a:endParaRPr>
          </a:p>
          <a:p>
            <a:r>
              <a:rPr lang="en-US" sz="681" dirty="0">
                <a:solidFill>
                  <a:srgbClr val="000080"/>
                </a:solidFill>
              </a:rPr>
              <a:t>In [</a:t>
            </a:r>
            <a:r>
              <a:rPr lang="en-US" sz="681" b="1" dirty="0">
                <a:solidFill>
                  <a:srgbClr val="000080"/>
                </a:solidFill>
              </a:rPr>
              <a:t>9</a:t>
            </a:r>
            <a:r>
              <a:rPr lang="en-US" sz="681" dirty="0">
                <a:solidFill>
                  <a:srgbClr val="000080"/>
                </a:solidFill>
              </a:rPr>
              <a:t>]:</a:t>
            </a:r>
            <a:r>
              <a:rPr lang="en-US" sz="681" dirty="0"/>
              <a:t> </a:t>
            </a:r>
            <a:r>
              <a:rPr lang="en-US" sz="681" dirty="0" err="1"/>
              <a:t>gArray</a:t>
            </a:r>
            <a:r>
              <a:rPr lang="en-US" sz="681" dirty="0"/>
              <a:t>[:3, :2]</a:t>
            </a:r>
          </a:p>
          <a:p>
            <a:r>
              <a:rPr lang="en-US" sz="681" dirty="0">
                <a:solidFill>
                  <a:srgbClr val="8B0000"/>
                </a:solidFill>
              </a:rPr>
              <a:t>Out[</a:t>
            </a:r>
            <a:r>
              <a:rPr lang="en-US" sz="681" b="1" dirty="0">
                <a:solidFill>
                  <a:srgbClr val="8B0000"/>
                </a:solidFill>
              </a:rPr>
              <a:t>9</a:t>
            </a:r>
            <a:r>
              <a:rPr lang="en-US" sz="681" dirty="0">
                <a:solidFill>
                  <a:srgbClr val="8B0000"/>
                </a:solidFill>
              </a:rPr>
              <a:t>]:</a:t>
            </a:r>
            <a:r>
              <a:rPr lang="en-US" sz="681" dirty="0"/>
              <a:t> </a:t>
            </a:r>
          </a:p>
          <a:p>
            <a:r>
              <a:rPr lang="en-US" sz="681" dirty="0"/>
              <a:t>array([[79, 95],</a:t>
            </a:r>
          </a:p>
          <a:p>
            <a:r>
              <a:rPr lang="en-US" sz="681" dirty="0"/>
              <a:t>[95, 60],</a:t>
            </a:r>
          </a:p>
          <a:p>
            <a:r>
              <a:rPr lang="en-US" sz="681" dirty="0"/>
              <a:t>[99, 67]])</a:t>
            </a:r>
          </a:p>
        </p:txBody>
      </p:sp>
      <p:sp>
        <p:nvSpPr>
          <p:cNvPr id="5" name="Footer Placeholder 4">
            <a:extLst>
              <a:ext uri="{FF2B5EF4-FFF2-40B4-BE49-F238E27FC236}">
                <a16:creationId xmlns:a16="http://schemas.microsoft.com/office/drawing/2014/main" id="{DACCE31A-2CE4-E96B-873C-5F40D40DB213}"/>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2791664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85851" y="211465"/>
            <a:ext cx="2971800" cy="861774"/>
          </a:xfrm>
        </p:spPr>
        <p:txBody>
          <a:bodyPr/>
          <a:lstStyle/>
          <a:p>
            <a:pPr algn="l"/>
            <a:r>
              <a:rPr lang="en-US" b="0" i="0" u="none" strike="noStrike" dirty="0">
                <a:solidFill>
                  <a:srgbClr val="013243"/>
                </a:solidFill>
                <a:effectLst/>
                <a:latin typeface="Lato" panose="020F0502020204030203" pitchFamily="34" charset="0"/>
              </a:rPr>
              <a:t>The N-dimensional array (</a:t>
            </a:r>
            <a:r>
              <a:rPr lang="en-US" b="0" i="0" u="none" strike="noStrike" dirty="0">
                <a:solidFill>
                  <a:srgbClr val="013243"/>
                </a:solidFill>
                <a:effectLst/>
                <a:latin typeface="Lato" panose="020F0502020204030203" pitchFamily="34" charset="0"/>
                <a:hlinkClick r:id="rId2" tooltip="numpy.ndarray"/>
              </a:rPr>
              <a:t>ndarray</a:t>
            </a:r>
            <a:r>
              <a:rPr lang="en-US" b="0" i="0" u="none" strike="noStrike" dirty="0">
                <a:solidFill>
                  <a:srgbClr val="013243"/>
                </a:solidFill>
                <a:effectLst/>
                <a:latin typeface="Lato" panose="020F0502020204030203" pitchFamily="34" charset="0"/>
              </a:rPr>
              <a:t>)</a:t>
            </a:r>
          </a:p>
        </p:txBody>
      </p:sp>
      <p:sp>
        <p:nvSpPr>
          <p:cNvPr id="3" name="Content Placeholder 2"/>
          <p:cNvSpPr>
            <a:spLocks noGrp="1"/>
          </p:cNvSpPr>
          <p:nvPr>
            <p:ph idx="1"/>
          </p:nvPr>
        </p:nvSpPr>
        <p:spPr>
          <a:xfrm>
            <a:off x="171450" y="968375"/>
            <a:ext cx="2819400" cy="2154436"/>
          </a:xfrm>
        </p:spPr>
        <p:txBody>
          <a:bodyPr/>
          <a:lstStyle/>
          <a:p>
            <a:pPr marL="171450" indent="-171450" algn="l">
              <a:buFont typeface="Arial" panose="020B0604020202020204" pitchFamily="34" charset="0"/>
              <a:buChar char="•"/>
            </a:pPr>
            <a:r>
              <a:rPr lang="en-US" sz="1000" b="0" i="0" u="none" strike="noStrike" dirty="0">
                <a:solidFill>
                  <a:srgbClr val="333333"/>
                </a:solidFill>
                <a:effectLst/>
                <a:latin typeface="+mn-lt"/>
              </a:rPr>
              <a:t>The number of dimensions and items in an array is defined by its </a:t>
            </a:r>
            <a:r>
              <a:rPr lang="en-US" sz="1000" b="0" i="0" u="none" strike="noStrike" dirty="0">
                <a:solidFill>
                  <a:srgbClr val="333333"/>
                </a:solidFill>
                <a:effectLst/>
                <a:latin typeface="+mn-lt"/>
                <a:hlinkClick r:id="rId3" tooltip="numpy.ndarray.shape"/>
              </a:rPr>
              <a:t>shape</a:t>
            </a:r>
            <a:r>
              <a:rPr lang="en-US" sz="1000" b="0" i="0" u="none" strike="noStrike" dirty="0">
                <a:solidFill>
                  <a:srgbClr val="333333"/>
                </a:solidFill>
                <a:effectLst/>
                <a:latin typeface="+mn-lt"/>
              </a:rPr>
              <a:t>, which is a </a:t>
            </a:r>
            <a:r>
              <a:rPr lang="en-US" sz="1000" b="0" i="0" u="none" strike="noStrike" dirty="0">
                <a:solidFill>
                  <a:srgbClr val="333333"/>
                </a:solidFill>
                <a:effectLst/>
                <a:latin typeface="+mn-lt"/>
                <a:hlinkClick r:id="rId4" tooltip="(in Python v3.11)"/>
              </a:rPr>
              <a:t>tuple</a:t>
            </a:r>
            <a:r>
              <a:rPr lang="en-US" sz="1000" b="0" i="0" u="none" strike="noStrike" dirty="0">
                <a:solidFill>
                  <a:srgbClr val="333333"/>
                </a:solidFill>
                <a:effectLst/>
                <a:latin typeface="+mn-lt"/>
              </a:rPr>
              <a:t> of </a:t>
            </a:r>
            <a:r>
              <a:rPr lang="en-US" sz="1000" b="0" i="1" u="none" strike="noStrike" dirty="0">
                <a:solidFill>
                  <a:srgbClr val="333333"/>
                </a:solidFill>
                <a:effectLst/>
                <a:latin typeface="+mn-lt"/>
              </a:rPr>
              <a:t>N</a:t>
            </a:r>
            <a:r>
              <a:rPr lang="en-US" sz="1000" b="0" i="0" u="none" strike="noStrike" dirty="0">
                <a:solidFill>
                  <a:srgbClr val="333333"/>
                </a:solidFill>
                <a:effectLst/>
                <a:latin typeface="+mn-lt"/>
              </a:rPr>
              <a:t> non-negative integers that specify the sizes of each dimension. </a:t>
            </a:r>
          </a:p>
          <a:p>
            <a:pPr marL="171450" indent="-171450" algn="l">
              <a:buFont typeface="Arial" panose="020B0604020202020204" pitchFamily="34" charset="0"/>
              <a:buChar char="•"/>
            </a:pPr>
            <a:endParaRPr lang="en-US" sz="1000" b="0" i="0" u="none" strike="noStrike" dirty="0">
              <a:solidFill>
                <a:srgbClr val="333333"/>
              </a:solidFill>
              <a:effectLst/>
              <a:latin typeface="+mn-lt"/>
            </a:endParaRPr>
          </a:p>
          <a:p>
            <a:pPr marL="171450" indent="-171450" algn="l">
              <a:buFont typeface="Arial" panose="020B0604020202020204" pitchFamily="34" charset="0"/>
              <a:buChar char="•"/>
            </a:pPr>
            <a:r>
              <a:rPr lang="en-US" sz="1000" b="0" i="0" u="none" strike="noStrike" dirty="0">
                <a:solidFill>
                  <a:srgbClr val="333333"/>
                </a:solidFill>
                <a:effectLst/>
                <a:latin typeface="+mn-lt"/>
              </a:rPr>
              <a:t>The type of items in the array is specified by a separate </a:t>
            </a:r>
            <a:r>
              <a:rPr lang="en-US" sz="1000" b="0" i="0" u="none" strike="noStrike" dirty="0">
                <a:solidFill>
                  <a:srgbClr val="333333"/>
                </a:solidFill>
                <a:effectLst/>
                <a:latin typeface="+mn-lt"/>
                <a:hlinkClick r:id="rId5"/>
              </a:rPr>
              <a:t>data-type object (dtype)</a:t>
            </a:r>
            <a:r>
              <a:rPr lang="en-US" sz="1000" b="0" i="0" u="none" strike="noStrike" dirty="0">
                <a:solidFill>
                  <a:srgbClr val="333333"/>
                </a:solidFill>
                <a:effectLst/>
                <a:latin typeface="+mn-lt"/>
              </a:rPr>
              <a:t>, one of which is associated with each </a:t>
            </a:r>
            <a:r>
              <a:rPr lang="en-US" sz="1000" b="0" i="0" u="none" strike="noStrike" dirty="0" err="1">
                <a:solidFill>
                  <a:srgbClr val="333333"/>
                </a:solidFill>
                <a:effectLst/>
                <a:latin typeface="+mn-lt"/>
              </a:rPr>
              <a:t>ndarray</a:t>
            </a:r>
            <a:r>
              <a:rPr lang="en-US" sz="1000" b="0" i="0" u="none" strike="noStrike" dirty="0">
                <a:solidFill>
                  <a:srgbClr val="333333"/>
                </a:solidFill>
                <a:effectLst/>
                <a:latin typeface="+mn-lt"/>
              </a:rPr>
              <a:t>.</a:t>
            </a:r>
          </a:p>
          <a:p>
            <a:pPr marL="171450" indent="-171450" algn="l">
              <a:buFont typeface="Arial" panose="020B0604020202020204" pitchFamily="34" charset="0"/>
              <a:buChar char="•"/>
            </a:pPr>
            <a:endParaRPr lang="en-US" sz="1000" b="0" i="0" u="none" strike="noStrike" dirty="0">
              <a:solidFill>
                <a:srgbClr val="333333"/>
              </a:solidFill>
              <a:effectLst/>
              <a:latin typeface="+mn-lt"/>
            </a:endParaRPr>
          </a:p>
          <a:p>
            <a:pPr marL="171450" indent="-171450" algn="l">
              <a:buFont typeface="Arial" panose="020B0604020202020204" pitchFamily="34" charset="0"/>
              <a:buChar char="•"/>
            </a:pPr>
            <a:r>
              <a:rPr lang="en-US" sz="1000" b="0" i="0" u="none" strike="noStrike" dirty="0">
                <a:solidFill>
                  <a:srgbClr val="333333"/>
                </a:solidFill>
                <a:effectLst/>
                <a:latin typeface="+mn-lt"/>
              </a:rPr>
              <a:t>As with other container objects in Python, the contents of an </a:t>
            </a:r>
            <a:r>
              <a:rPr lang="en-US" sz="1000" b="0" i="0" u="none" strike="noStrike" dirty="0">
                <a:solidFill>
                  <a:srgbClr val="333333"/>
                </a:solidFill>
                <a:effectLst/>
                <a:latin typeface="+mn-lt"/>
                <a:hlinkClick r:id="rId2" tooltip="numpy.ndarray"/>
              </a:rPr>
              <a:t>ndarray</a:t>
            </a:r>
            <a:r>
              <a:rPr lang="en-US" sz="1000" b="0" i="0" u="none" strike="noStrike" dirty="0">
                <a:solidFill>
                  <a:srgbClr val="333333"/>
                </a:solidFill>
                <a:effectLst/>
                <a:latin typeface="+mn-lt"/>
              </a:rPr>
              <a:t> can be accessed and modified by </a:t>
            </a:r>
            <a:r>
              <a:rPr lang="en-US" sz="1000" b="0" i="0" u="none" strike="noStrike" dirty="0">
                <a:solidFill>
                  <a:srgbClr val="333333"/>
                </a:solidFill>
                <a:effectLst/>
                <a:latin typeface="+mn-lt"/>
                <a:hlinkClick r:id="rId6"/>
              </a:rPr>
              <a:t>indexing or slicing</a:t>
            </a:r>
            <a:r>
              <a:rPr lang="en-US" sz="1000" b="0" i="0" u="none" strike="noStrike" dirty="0">
                <a:solidFill>
                  <a:srgbClr val="333333"/>
                </a:solidFill>
                <a:effectLst/>
                <a:latin typeface="+mn-lt"/>
              </a:rPr>
              <a:t> the array (using, for example, </a:t>
            </a:r>
            <a:r>
              <a:rPr lang="en-US" sz="1000" b="0" i="1" u="none" strike="noStrike" dirty="0">
                <a:solidFill>
                  <a:srgbClr val="333333"/>
                </a:solidFill>
                <a:effectLst/>
                <a:latin typeface="+mn-lt"/>
              </a:rPr>
              <a:t>N</a:t>
            </a:r>
            <a:r>
              <a:rPr lang="en-US" sz="1000" b="0" i="0" u="none" strike="noStrike" dirty="0">
                <a:solidFill>
                  <a:srgbClr val="333333"/>
                </a:solidFill>
                <a:effectLst/>
                <a:latin typeface="+mn-lt"/>
              </a:rPr>
              <a:t> integers), and via the methods and attributes of the </a:t>
            </a:r>
            <a:r>
              <a:rPr lang="en-US" sz="1000" b="0" i="0" u="none" strike="noStrike" dirty="0">
                <a:solidFill>
                  <a:srgbClr val="333333"/>
                </a:solidFill>
                <a:effectLst/>
                <a:latin typeface="+mn-lt"/>
                <a:hlinkClick r:id="rId2" tooltip="numpy.ndarray"/>
              </a:rPr>
              <a:t>ndarray</a:t>
            </a:r>
            <a:r>
              <a:rPr lang="en-US" sz="1000" b="0" i="0" u="none" strike="noStrike" dirty="0">
                <a:solidFill>
                  <a:srgbClr val="333333"/>
                </a:solidFill>
                <a:effectLst/>
                <a:latin typeface="+mn-lt"/>
              </a:rPr>
              <a:t>.</a:t>
            </a:r>
          </a:p>
        </p:txBody>
      </p:sp>
      <p:sp>
        <p:nvSpPr>
          <p:cNvPr id="6" name="Rectangle 5"/>
          <p:cNvSpPr/>
          <p:nvPr/>
        </p:nvSpPr>
        <p:spPr>
          <a:xfrm>
            <a:off x="3126636" y="1117819"/>
            <a:ext cx="1437364" cy="1627818"/>
          </a:xfrm>
          <a:prstGeom prst="rect">
            <a:avLst/>
          </a:prstGeom>
          <a:ln>
            <a:solidFill>
              <a:schemeClr val="accent1"/>
            </a:solidFill>
          </a:ln>
        </p:spPr>
        <p:txBody>
          <a:bodyPr wrap="square">
            <a:spAutoFit/>
          </a:bodyPr>
          <a:lstStyle/>
          <a:p>
            <a:r>
              <a:rPr lang="en-US" sz="907" dirty="0">
                <a:solidFill>
                  <a:srgbClr val="000080"/>
                </a:solidFill>
              </a:rPr>
              <a:t>In [</a:t>
            </a:r>
            <a:r>
              <a:rPr lang="en-US" sz="907" b="1" dirty="0">
                <a:solidFill>
                  <a:srgbClr val="000080"/>
                </a:solidFill>
              </a:rPr>
              <a:t>15</a:t>
            </a:r>
            <a:r>
              <a:rPr lang="en-US" sz="907" dirty="0">
                <a:solidFill>
                  <a:srgbClr val="000080"/>
                </a:solidFill>
              </a:rPr>
              <a:t>]:</a:t>
            </a:r>
            <a:r>
              <a:rPr lang="en-US" sz="907" dirty="0"/>
              <a:t> type(</a:t>
            </a:r>
            <a:r>
              <a:rPr lang="en-US" sz="907" dirty="0" err="1"/>
              <a:t>gArray</a:t>
            </a:r>
            <a:r>
              <a:rPr lang="en-US" sz="907" dirty="0"/>
              <a:t>)</a:t>
            </a:r>
          </a:p>
          <a:p>
            <a:r>
              <a:rPr lang="en-US" sz="907" dirty="0">
                <a:solidFill>
                  <a:srgbClr val="8B0000"/>
                </a:solidFill>
              </a:rPr>
              <a:t>Out[</a:t>
            </a:r>
            <a:r>
              <a:rPr lang="en-US" sz="907" b="1" dirty="0">
                <a:solidFill>
                  <a:srgbClr val="8B0000"/>
                </a:solidFill>
              </a:rPr>
              <a:t>15</a:t>
            </a:r>
            <a:r>
              <a:rPr lang="en-US" sz="907" dirty="0">
                <a:solidFill>
                  <a:srgbClr val="8B0000"/>
                </a:solidFill>
              </a:rPr>
              <a:t>]:</a:t>
            </a:r>
            <a:r>
              <a:rPr lang="en-US" sz="907" dirty="0"/>
              <a:t> </a:t>
            </a:r>
            <a:r>
              <a:rPr lang="en-US" sz="907" dirty="0" err="1"/>
              <a:t>numpy.ndarray</a:t>
            </a:r>
            <a:br>
              <a:rPr lang="en-US" sz="907" dirty="0"/>
            </a:br>
            <a:endParaRPr lang="en-US" sz="907" dirty="0"/>
          </a:p>
          <a:p>
            <a:r>
              <a:rPr lang="en-US" sz="907" dirty="0">
                <a:solidFill>
                  <a:srgbClr val="000080"/>
                </a:solidFill>
              </a:rPr>
              <a:t>In [</a:t>
            </a:r>
            <a:r>
              <a:rPr lang="en-US" sz="907" b="1" dirty="0">
                <a:solidFill>
                  <a:srgbClr val="000080"/>
                </a:solidFill>
              </a:rPr>
              <a:t>16</a:t>
            </a:r>
            <a:r>
              <a:rPr lang="en-US" sz="907" dirty="0">
                <a:solidFill>
                  <a:srgbClr val="000080"/>
                </a:solidFill>
              </a:rPr>
              <a:t>]:</a:t>
            </a:r>
            <a:r>
              <a:rPr lang="en-US" sz="907" dirty="0"/>
              <a:t> </a:t>
            </a:r>
            <a:r>
              <a:rPr lang="en-US" sz="907" dirty="0" err="1"/>
              <a:t>gArray.ndim</a:t>
            </a:r>
            <a:endParaRPr lang="en-US" sz="907" dirty="0"/>
          </a:p>
          <a:p>
            <a:r>
              <a:rPr lang="en-US" sz="907" dirty="0">
                <a:solidFill>
                  <a:srgbClr val="8B0000"/>
                </a:solidFill>
              </a:rPr>
              <a:t>Out[</a:t>
            </a:r>
            <a:r>
              <a:rPr lang="en-US" sz="907" b="1" dirty="0">
                <a:solidFill>
                  <a:srgbClr val="8B0000"/>
                </a:solidFill>
              </a:rPr>
              <a:t>16</a:t>
            </a:r>
            <a:r>
              <a:rPr lang="en-US" sz="907" dirty="0">
                <a:solidFill>
                  <a:srgbClr val="8B0000"/>
                </a:solidFill>
              </a:rPr>
              <a:t>]:</a:t>
            </a:r>
            <a:r>
              <a:rPr lang="en-US" sz="907" dirty="0"/>
              <a:t> 2</a:t>
            </a:r>
          </a:p>
          <a:p>
            <a:endParaRPr lang="en-US" sz="907" dirty="0"/>
          </a:p>
          <a:p>
            <a:r>
              <a:rPr lang="en-US" sz="907" dirty="0">
                <a:solidFill>
                  <a:srgbClr val="000080"/>
                </a:solidFill>
              </a:rPr>
              <a:t>In [</a:t>
            </a:r>
            <a:r>
              <a:rPr lang="en-US" sz="907" b="1" dirty="0">
                <a:solidFill>
                  <a:srgbClr val="000080"/>
                </a:solidFill>
              </a:rPr>
              <a:t>17</a:t>
            </a:r>
            <a:r>
              <a:rPr lang="en-US" sz="907" dirty="0">
                <a:solidFill>
                  <a:srgbClr val="000080"/>
                </a:solidFill>
              </a:rPr>
              <a:t>]:</a:t>
            </a:r>
            <a:r>
              <a:rPr lang="en-US" sz="907" dirty="0"/>
              <a:t> </a:t>
            </a:r>
            <a:r>
              <a:rPr lang="en-US" sz="907" dirty="0" err="1"/>
              <a:t>gArray.shape</a:t>
            </a:r>
            <a:endParaRPr lang="en-US" sz="907" dirty="0"/>
          </a:p>
          <a:p>
            <a:r>
              <a:rPr lang="en-US" sz="907" dirty="0">
                <a:solidFill>
                  <a:srgbClr val="8B0000"/>
                </a:solidFill>
              </a:rPr>
              <a:t>Out[</a:t>
            </a:r>
            <a:r>
              <a:rPr lang="en-US" sz="907" b="1" dirty="0">
                <a:solidFill>
                  <a:srgbClr val="8B0000"/>
                </a:solidFill>
              </a:rPr>
              <a:t>17</a:t>
            </a:r>
            <a:r>
              <a:rPr lang="en-US" sz="907" dirty="0">
                <a:solidFill>
                  <a:srgbClr val="8B0000"/>
                </a:solidFill>
              </a:rPr>
              <a:t>]:</a:t>
            </a:r>
            <a:r>
              <a:rPr lang="en-US" sz="907" dirty="0"/>
              <a:t> (10, 3)</a:t>
            </a:r>
          </a:p>
          <a:p>
            <a:endParaRPr lang="en-US" sz="907" dirty="0"/>
          </a:p>
          <a:p>
            <a:r>
              <a:rPr lang="en-US" sz="907" dirty="0">
                <a:solidFill>
                  <a:srgbClr val="000080"/>
                </a:solidFill>
              </a:rPr>
              <a:t>In [</a:t>
            </a:r>
            <a:r>
              <a:rPr lang="en-US" sz="907" b="1" dirty="0">
                <a:solidFill>
                  <a:srgbClr val="000080"/>
                </a:solidFill>
              </a:rPr>
              <a:t>18</a:t>
            </a:r>
            <a:r>
              <a:rPr lang="en-US" sz="907" dirty="0">
                <a:solidFill>
                  <a:srgbClr val="000080"/>
                </a:solidFill>
              </a:rPr>
              <a:t>]:</a:t>
            </a:r>
            <a:r>
              <a:rPr lang="en-US" sz="907" dirty="0"/>
              <a:t> </a:t>
            </a:r>
            <a:r>
              <a:rPr lang="en-US" sz="907" dirty="0" err="1"/>
              <a:t>gArray.dtype</a:t>
            </a:r>
            <a:endParaRPr lang="en-US" sz="907" dirty="0"/>
          </a:p>
          <a:p>
            <a:r>
              <a:rPr lang="en-US" sz="907" dirty="0">
                <a:solidFill>
                  <a:srgbClr val="8B0000"/>
                </a:solidFill>
              </a:rPr>
              <a:t>Out[</a:t>
            </a:r>
            <a:r>
              <a:rPr lang="en-US" sz="907" b="1" dirty="0">
                <a:solidFill>
                  <a:srgbClr val="8B0000"/>
                </a:solidFill>
              </a:rPr>
              <a:t>18</a:t>
            </a:r>
            <a:r>
              <a:rPr lang="en-US" sz="907" dirty="0">
                <a:solidFill>
                  <a:srgbClr val="8B0000"/>
                </a:solidFill>
              </a:rPr>
              <a:t>]:</a:t>
            </a:r>
            <a:r>
              <a:rPr lang="en-US" sz="907" dirty="0"/>
              <a:t> </a:t>
            </a:r>
            <a:r>
              <a:rPr lang="en-US" sz="907" dirty="0" err="1"/>
              <a:t>dtype</a:t>
            </a:r>
            <a:r>
              <a:rPr lang="en-US" sz="907" dirty="0"/>
              <a:t>('int32')</a:t>
            </a:r>
          </a:p>
        </p:txBody>
      </p:sp>
      <p:sp>
        <p:nvSpPr>
          <p:cNvPr id="5" name="Footer Placeholder 4">
            <a:extLst>
              <a:ext uri="{FF2B5EF4-FFF2-40B4-BE49-F238E27FC236}">
                <a16:creationId xmlns:a16="http://schemas.microsoft.com/office/drawing/2014/main" id="{ADBCB6FD-2BC4-4A47-1BEA-1D3D4320022F}"/>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2582995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1D4F-5DBC-AF4C-9E85-609C814FE7B2}"/>
              </a:ext>
            </a:extLst>
          </p:cNvPr>
          <p:cNvSpPr>
            <a:spLocks noGrp="1"/>
          </p:cNvSpPr>
          <p:nvPr>
            <p:ph type="title"/>
          </p:nvPr>
        </p:nvSpPr>
        <p:spPr/>
        <p:txBody>
          <a:bodyPr/>
          <a:lstStyle/>
          <a:p>
            <a:endParaRPr lang="en-JO"/>
          </a:p>
        </p:txBody>
      </p:sp>
      <p:sp>
        <p:nvSpPr>
          <p:cNvPr id="3" name="Text Placeholder 2">
            <a:extLst>
              <a:ext uri="{FF2B5EF4-FFF2-40B4-BE49-F238E27FC236}">
                <a16:creationId xmlns:a16="http://schemas.microsoft.com/office/drawing/2014/main" id="{E3E3ADF9-1B14-4B28-0926-A073B5254550}"/>
              </a:ext>
            </a:extLst>
          </p:cNvPr>
          <p:cNvSpPr>
            <a:spLocks noGrp="1"/>
          </p:cNvSpPr>
          <p:nvPr>
            <p:ph type="body" idx="1"/>
          </p:nvPr>
        </p:nvSpPr>
        <p:spPr/>
        <p:txBody>
          <a:bodyPr/>
          <a:lstStyle/>
          <a:p>
            <a:endParaRPr lang="en-JO"/>
          </a:p>
        </p:txBody>
      </p:sp>
      <p:pic>
        <p:nvPicPr>
          <p:cNvPr id="4" name="Picture 3">
            <a:extLst>
              <a:ext uri="{FF2B5EF4-FFF2-40B4-BE49-F238E27FC236}">
                <a16:creationId xmlns:a16="http://schemas.microsoft.com/office/drawing/2014/main" id="{06F3DD82-9FC5-D31F-E0C2-C7A01C021DBA}"/>
              </a:ext>
            </a:extLst>
          </p:cNvPr>
          <p:cNvPicPr>
            <a:picLocks noChangeAspect="1"/>
          </p:cNvPicPr>
          <p:nvPr/>
        </p:nvPicPr>
        <p:blipFill>
          <a:blip r:embed="rId2"/>
          <a:stretch>
            <a:fillRect/>
          </a:stretch>
        </p:blipFill>
        <p:spPr>
          <a:xfrm>
            <a:off x="179880" y="0"/>
            <a:ext cx="4250339" cy="3460750"/>
          </a:xfrm>
          <a:prstGeom prst="rect">
            <a:avLst/>
          </a:prstGeom>
        </p:spPr>
      </p:pic>
      <p:sp>
        <p:nvSpPr>
          <p:cNvPr id="5" name="Footer Placeholder 4">
            <a:extLst>
              <a:ext uri="{FF2B5EF4-FFF2-40B4-BE49-F238E27FC236}">
                <a16:creationId xmlns:a16="http://schemas.microsoft.com/office/drawing/2014/main" id="{394AECBB-DFD5-5CFC-88F8-0FFF08E05D9D}"/>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657864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BDACE-D35B-4C54-D0EB-226279EF1508}"/>
              </a:ext>
            </a:extLst>
          </p:cNvPr>
          <p:cNvSpPr>
            <a:spLocks noGrp="1"/>
          </p:cNvSpPr>
          <p:nvPr>
            <p:ph type="title"/>
          </p:nvPr>
        </p:nvSpPr>
        <p:spPr>
          <a:xfrm>
            <a:off x="476250" y="206375"/>
            <a:ext cx="3874235" cy="430887"/>
          </a:xfrm>
        </p:spPr>
        <p:txBody>
          <a:bodyPr/>
          <a:lstStyle/>
          <a:p>
            <a:pPr rtl="0"/>
            <a:r>
              <a:rPr lang="en-US" b="0" i="0" u="none" strike="noStrike" dirty="0">
                <a:solidFill>
                  <a:srgbClr val="00B050"/>
                </a:solidFill>
                <a:effectLst/>
                <a:latin typeface="Open Sans" panose="020B0606030504020204" pitchFamily="34" charset="0"/>
              </a:rPr>
              <a:t>“</a:t>
            </a:r>
            <a:r>
              <a:rPr lang="en-US" b="0" i="1" u="none" strike="noStrike" dirty="0">
                <a:solidFill>
                  <a:srgbClr val="00B050"/>
                </a:solidFill>
                <a:effectLst/>
                <a:latin typeface="Open Sans" panose="020B0606030504020204" pitchFamily="34" charset="0"/>
              </a:rPr>
              <a:t>What is the use of Mathematics for Machine Learning when we have computers to do it all?</a:t>
            </a:r>
            <a:r>
              <a:rPr lang="en-US" b="0" i="0" u="none" strike="noStrike" dirty="0">
                <a:solidFill>
                  <a:srgbClr val="00B050"/>
                </a:solidFill>
                <a:effectLst/>
                <a:latin typeface="Open Sans" panose="020B0606030504020204" pitchFamily="34" charset="0"/>
              </a:rPr>
              <a:t>”.</a:t>
            </a:r>
            <a:endParaRPr lang="en-JO" dirty="0">
              <a:solidFill>
                <a:srgbClr val="00B050"/>
              </a:solidFill>
            </a:endParaRPr>
          </a:p>
        </p:txBody>
      </p:sp>
      <p:sp>
        <p:nvSpPr>
          <p:cNvPr id="3" name="Text Placeholder 2">
            <a:extLst>
              <a:ext uri="{FF2B5EF4-FFF2-40B4-BE49-F238E27FC236}">
                <a16:creationId xmlns:a16="http://schemas.microsoft.com/office/drawing/2014/main" id="{C86EA869-CFBB-B0E7-A137-12E6F1D4FE88}"/>
              </a:ext>
            </a:extLst>
          </p:cNvPr>
          <p:cNvSpPr>
            <a:spLocks noGrp="1"/>
          </p:cNvSpPr>
          <p:nvPr>
            <p:ph type="body" idx="1"/>
          </p:nvPr>
        </p:nvSpPr>
        <p:spPr>
          <a:xfrm>
            <a:off x="367932" y="968375"/>
            <a:ext cx="3874236" cy="1692771"/>
          </a:xfrm>
        </p:spPr>
        <p:txBody>
          <a:bodyPr/>
          <a:lstStyle/>
          <a:p>
            <a:pPr algn="just"/>
            <a:r>
              <a:rPr lang="en-US" b="0" i="0" u="none" strike="noStrike" dirty="0">
                <a:solidFill>
                  <a:srgbClr val="4A4A4A"/>
                </a:solidFill>
                <a:effectLst/>
                <a:highlight>
                  <a:srgbClr val="FFFFFF"/>
                </a:highlight>
                <a:latin typeface="Open Sans" panose="020B0606030504020204" pitchFamily="34" charset="0"/>
              </a:rPr>
              <a:t>You need to analyze the data and infer information so that you can create a model that learns from the data. Math can help you in so many ways that it becomes mind-boggling that someone could hate this subject. Of course, doing math by hand is something I hate too but knowing how I use math is enough to explain my love for math. </a:t>
            </a:r>
          </a:p>
          <a:p>
            <a:pPr algn="just"/>
            <a:r>
              <a:rPr lang="en-US" b="0" i="0" u="none" strike="noStrike" dirty="0">
                <a:solidFill>
                  <a:srgbClr val="4A4A4A"/>
                </a:solidFill>
                <a:effectLst/>
                <a:highlight>
                  <a:srgbClr val="FFFFFF"/>
                </a:highlight>
                <a:latin typeface="Open Sans" panose="020B0606030504020204" pitchFamily="34" charset="0"/>
              </a:rPr>
              <a:t>Allow me to extend this love to you guys too because I won’t be teaching you just the Mathematics for Machine Learning but the various applications you can use it for, in real life!</a:t>
            </a:r>
          </a:p>
        </p:txBody>
      </p:sp>
      <p:sp>
        <p:nvSpPr>
          <p:cNvPr id="4" name="Footer Placeholder 3">
            <a:extLst>
              <a:ext uri="{FF2B5EF4-FFF2-40B4-BE49-F238E27FC236}">
                <a16:creationId xmlns:a16="http://schemas.microsoft.com/office/drawing/2014/main" id="{EC243128-AD88-8369-B39B-3CC36D15FEE4}"/>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34409111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3407C-93CA-4E47-B41B-74C7910E738F}"/>
              </a:ext>
            </a:extLst>
          </p:cNvPr>
          <p:cNvSpPr>
            <a:spLocks noGrp="1"/>
          </p:cNvSpPr>
          <p:nvPr>
            <p:ph type="title"/>
          </p:nvPr>
        </p:nvSpPr>
        <p:spPr>
          <a:xfrm>
            <a:off x="1754149" y="211465"/>
            <a:ext cx="1101801" cy="215444"/>
          </a:xfrm>
        </p:spPr>
        <p:txBody>
          <a:bodyPr/>
          <a:lstStyle/>
          <a:p>
            <a:pPr rtl="0"/>
            <a:r>
              <a:rPr lang="en-US" dirty="0"/>
              <a:t>Examples</a:t>
            </a:r>
          </a:p>
        </p:txBody>
      </p:sp>
      <p:sp>
        <p:nvSpPr>
          <p:cNvPr id="3" name="Content Placeholder 2">
            <a:extLst>
              <a:ext uri="{FF2B5EF4-FFF2-40B4-BE49-F238E27FC236}">
                <a16:creationId xmlns:a16="http://schemas.microsoft.com/office/drawing/2014/main" id="{B9304B7F-8E77-124A-8F66-27C47AEFCD1D}"/>
              </a:ext>
            </a:extLst>
          </p:cNvPr>
          <p:cNvSpPr>
            <a:spLocks noGrp="1"/>
          </p:cNvSpPr>
          <p:nvPr>
            <p:ph idx="1"/>
          </p:nvPr>
        </p:nvSpPr>
        <p:spPr>
          <a:xfrm>
            <a:off x="367931" y="856397"/>
            <a:ext cx="3874236" cy="169277"/>
          </a:xfrm>
        </p:spPr>
        <p:txBody>
          <a:bodyPr/>
          <a:lstStyle/>
          <a:p>
            <a:endParaRPr lang="en-US"/>
          </a:p>
        </p:txBody>
      </p:sp>
      <p:pic>
        <p:nvPicPr>
          <p:cNvPr id="7" name="Picture 6">
            <a:extLst>
              <a:ext uri="{FF2B5EF4-FFF2-40B4-BE49-F238E27FC236}">
                <a16:creationId xmlns:a16="http://schemas.microsoft.com/office/drawing/2014/main" id="{1C3B943C-3B3C-244B-AB05-67B093779FC2}"/>
              </a:ext>
            </a:extLst>
          </p:cNvPr>
          <p:cNvPicPr>
            <a:picLocks noChangeAspect="1"/>
          </p:cNvPicPr>
          <p:nvPr/>
        </p:nvPicPr>
        <p:blipFill rotWithShape="1">
          <a:blip r:embed="rId2"/>
          <a:srcRect l="28299" t="4375" r="19965" b="34723"/>
          <a:stretch/>
        </p:blipFill>
        <p:spPr>
          <a:xfrm>
            <a:off x="95250" y="587375"/>
            <a:ext cx="3429000" cy="2522846"/>
          </a:xfrm>
          <a:prstGeom prst="rect">
            <a:avLst/>
          </a:prstGeom>
        </p:spPr>
      </p:pic>
      <p:sp>
        <p:nvSpPr>
          <p:cNvPr id="5" name="Footer Placeholder 4">
            <a:extLst>
              <a:ext uri="{FF2B5EF4-FFF2-40B4-BE49-F238E27FC236}">
                <a16:creationId xmlns:a16="http://schemas.microsoft.com/office/drawing/2014/main" id="{9E62D688-45D0-6109-EFB6-F0B06C543BDF}"/>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3889232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8851" y="502696"/>
            <a:ext cx="2464694" cy="501229"/>
          </a:xfrm>
          <a:ln>
            <a:solidFill>
              <a:srgbClr val="FF0000"/>
            </a:solidFill>
          </a:ln>
        </p:spPr>
        <p:txBody>
          <a:bodyPr>
            <a:normAutofit/>
          </a:bodyPr>
          <a:lstStyle/>
          <a:p>
            <a:r>
              <a:rPr lang="en-US" dirty="0"/>
              <a:t>Creating </a:t>
            </a:r>
            <a:r>
              <a:rPr lang="en-US" dirty="0" err="1"/>
              <a:t>ndarrays</a:t>
            </a:r>
            <a:endParaRPr lang="en-US" dirty="0"/>
          </a:p>
        </p:txBody>
      </p:sp>
      <p:sp>
        <p:nvSpPr>
          <p:cNvPr id="3" name="Content Placeholder 2"/>
          <p:cNvSpPr>
            <a:spLocks noGrp="1"/>
          </p:cNvSpPr>
          <p:nvPr>
            <p:ph idx="1"/>
          </p:nvPr>
        </p:nvSpPr>
        <p:spPr>
          <a:xfrm>
            <a:off x="171327" y="1094462"/>
            <a:ext cx="623916" cy="1645350"/>
          </a:xfrm>
          <a:ln>
            <a:solidFill>
              <a:srgbClr val="FF0000"/>
            </a:solidFill>
          </a:ln>
        </p:spPr>
        <p:txBody>
          <a:bodyPr>
            <a:normAutofit fontScale="92500" lnSpcReduction="10000"/>
          </a:bodyPr>
          <a:lstStyle/>
          <a:p>
            <a:r>
              <a:rPr lang="en-US" dirty="0" err="1"/>
              <a:t>np.array</a:t>
            </a:r>
            <a:endParaRPr lang="en-US" dirty="0"/>
          </a:p>
          <a:p>
            <a:endParaRPr lang="en-US" dirty="0"/>
          </a:p>
          <a:p>
            <a:r>
              <a:rPr lang="en-US" dirty="0" err="1"/>
              <a:t>np.zeros</a:t>
            </a:r>
            <a:endParaRPr lang="en-US" dirty="0"/>
          </a:p>
          <a:p>
            <a:endParaRPr lang="en-US" dirty="0"/>
          </a:p>
          <a:p>
            <a:r>
              <a:rPr lang="en-US" dirty="0" err="1"/>
              <a:t>np.ones</a:t>
            </a:r>
            <a:endParaRPr lang="en-US" dirty="0"/>
          </a:p>
          <a:p>
            <a:endParaRPr lang="en-US" dirty="0"/>
          </a:p>
          <a:p>
            <a:r>
              <a:rPr lang="en-US" dirty="0" err="1"/>
              <a:t>np.eye</a:t>
            </a:r>
            <a:endParaRPr lang="en-US" dirty="0"/>
          </a:p>
          <a:p>
            <a:endParaRPr lang="en-US" dirty="0"/>
          </a:p>
          <a:p>
            <a:r>
              <a:rPr lang="en-US" dirty="0" err="1"/>
              <a:t>np.arange</a:t>
            </a:r>
            <a:endParaRPr lang="en-US" dirty="0"/>
          </a:p>
          <a:p>
            <a:endParaRPr lang="en-US" dirty="0"/>
          </a:p>
          <a:p>
            <a:r>
              <a:rPr lang="en-US" dirty="0" err="1"/>
              <a:t>np.random</a:t>
            </a:r>
            <a:endParaRPr lang="en-US" dirty="0"/>
          </a:p>
        </p:txBody>
      </p:sp>
      <p:sp>
        <p:nvSpPr>
          <p:cNvPr id="6" name="Rectangle 5"/>
          <p:cNvSpPr/>
          <p:nvPr/>
        </p:nvSpPr>
        <p:spPr>
          <a:xfrm>
            <a:off x="866899" y="1036196"/>
            <a:ext cx="1819151" cy="1720727"/>
          </a:xfrm>
          <a:prstGeom prst="rect">
            <a:avLst/>
          </a:prstGeom>
        </p:spPr>
        <p:txBody>
          <a:bodyPr wrap="square">
            <a:spAutoFit/>
          </a:bodyPr>
          <a:lstStyle/>
          <a:p>
            <a:r>
              <a:rPr lang="en-US" sz="756" dirty="0">
                <a:solidFill>
                  <a:srgbClr val="000080"/>
                </a:solidFill>
              </a:rPr>
              <a:t>In [</a:t>
            </a:r>
            <a:r>
              <a:rPr lang="en-US" sz="756" b="1" dirty="0">
                <a:solidFill>
                  <a:srgbClr val="000080"/>
                </a:solidFill>
              </a:rPr>
              <a:t>65</a:t>
            </a:r>
            <a:r>
              <a:rPr lang="en-US" sz="756" dirty="0">
                <a:solidFill>
                  <a:srgbClr val="000080"/>
                </a:solidFill>
              </a:rPr>
              <a:t>]:</a:t>
            </a:r>
            <a:r>
              <a:rPr lang="en-US" sz="756" dirty="0"/>
              <a:t> </a:t>
            </a:r>
            <a:r>
              <a:rPr lang="en-US" sz="756" dirty="0" err="1"/>
              <a:t>np.array</a:t>
            </a:r>
            <a:r>
              <a:rPr lang="en-US" sz="756" dirty="0"/>
              <a:t>([[0,1,2],[2,3,4]])</a:t>
            </a:r>
          </a:p>
          <a:p>
            <a:r>
              <a:rPr lang="en-US" sz="756" dirty="0">
                <a:solidFill>
                  <a:srgbClr val="8B0000"/>
                </a:solidFill>
              </a:rPr>
              <a:t>Out[</a:t>
            </a:r>
            <a:r>
              <a:rPr lang="en-US" sz="756" b="1" dirty="0">
                <a:solidFill>
                  <a:srgbClr val="8B0000"/>
                </a:solidFill>
              </a:rPr>
              <a:t>65</a:t>
            </a:r>
            <a:r>
              <a:rPr lang="en-US" sz="756" dirty="0">
                <a:solidFill>
                  <a:srgbClr val="8B0000"/>
                </a:solidFill>
              </a:rPr>
              <a:t>]:</a:t>
            </a:r>
            <a:r>
              <a:rPr lang="en-US" sz="756" dirty="0"/>
              <a:t> </a:t>
            </a:r>
          </a:p>
          <a:p>
            <a:r>
              <a:rPr lang="en-US" sz="756" dirty="0"/>
              <a:t>array([[0, 1, 2],</a:t>
            </a:r>
          </a:p>
          <a:p>
            <a:r>
              <a:rPr lang="en-US" sz="756" dirty="0"/>
              <a:t>[2, 3, 4]])</a:t>
            </a:r>
            <a:br>
              <a:rPr lang="en-US" sz="756" dirty="0"/>
            </a:br>
            <a:endParaRPr lang="en-US" sz="756" dirty="0"/>
          </a:p>
          <a:p>
            <a:r>
              <a:rPr lang="en-US" sz="756" dirty="0">
                <a:solidFill>
                  <a:srgbClr val="000080"/>
                </a:solidFill>
              </a:rPr>
              <a:t>In [</a:t>
            </a:r>
            <a:r>
              <a:rPr lang="en-US" sz="756" b="1" dirty="0">
                <a:solidFill>
                  <a:srgbClr val="000080"/>
                </a:solidFill>
              </a:rPr>
              <a:t>66</a:t>
            </a:r>
            <a:r>
              <a:rPr lang="en-US" sz="756" dirty="0">
                <a:solidFill>
                  <a:srgbClr val="000080"/>
                </a:solidFill>
              </a:rPr>
              <a:t>]:</a:t>
            </a:r>
            <a:r>
              <a:rPr lang="en-US" sz="756" dirty="0"/>
              <a:t> </a:t>
            </a:r>
            <a:r>
              <a:rPr lang="en-US" sz="756" dirty="0" err="1"/>
              <a:t>np.zeros</a:t>
            </a:r>
            <a:r>
              <a:rPr lang="en-US" sz="756" dirty="0"/>
              <a:t>((2,3))</a:t>
            </a:r>
          </a:p>
          <a:p>
            <a:r>
              <a:rPr lang="en-US" sz="756" dirty="0">
                <a:solidFill>
                  <a:srgbClr val="8B0000"/>
                </a:solidFill>
              </a:rPr>
              <a:t>Out[</a:t>
            </a:r>
            <a:r>
              <a:rPr lang="en-US" sz="756" b="1" dirty="0">
                <a:solidFill>
                  <a:srgbClr val="8B0000"/>
                </a:solidFill>
              </a:rPr>
              <a:t>66</a:t>
            </a:r>
            <a:r>
              <a:rPr lang="en-US" sz="756" dirty="0">
                <a:solidFill>
                  <a:srgbClr val="8B0000"/>
                </a:solidFill>
              </a:rPr>
              <a:t>]:</a:t>
            </a:r>
            <a:r>
              <a:rPr lang="en-US" sz="756" dirty="0"/>
              <a:t> </a:t>
            </a:r>
          </a:p>
          <a:p>
            <a:r>
              <a:rPr lang="en-US" sz="756" dirty="0"/>
              <a:t>array([[ 0., 0., 0.],</a:t>
            </a:r>
          </a:p>
          <a:p>
            <a:r>
              <a:rPr lang="en-US" sz="756" dirty="0"/>
              <a:t>[ 0., 0., 0.]])</a:t>
            </a:r>
          </a:p>
          <a:p>
            <a:endParaRPr lang="en-US" sz="756" dirty="0"/>
          </a:p>
          <a:p>
            <a:r>
              <a:rPr lang="en-US" sz="756" dirty="0">
                <a:solidFill>
                  <a:srgbClr val="000080"/>
                </a:solidFill>
              </a:rPr>
              <a:t>In [</a:t>
            </a:r>
            <a:r>
              <a:rPr lang="en-US" sz="756" b="1" dirty="0">
                <a:solidFill>
                  <a:srgbClr val="000080"/>
                </a:solidFill>
              </a:rPr>
              <a:t>67</a:t>
            </a:r>
            <a:r>
              <a:rPr lang="en-US" sz="756" dirty="0">
                <a:solidFill>
                  <a:srgbClr val="000080"/>
                </a:solidFill>
              </a:rPr>
              <a:t>]:</a:t>
            </a:r>
            <a:r>
              <a:rPr lang="en-US" sz="756" dirty="0"/>
              <a:t> </a:t>
            </a:r>
            <a:r>
              <a:rPr lang="en-US" sz="756" dirty="0" err="1"/>
              <a:t>np.ones</a:t>
            </a:r>
            <a:r>
              <a:rPr lang="en-US" sz="756" dirty="0"/>
              <a:t>((2,3))</a:t>
            </a:r>
          </a:p>
          <a:p>
            <a:r>
              <a:rPr lang="en-US" sz="756" dirty="0">
                <a:solidFill>
                  <a:srgbClr val="8B0000"/>
                </a:solidFill>
              </a:rPr>
              <a:t>Out[</a:t>
            </a:r>
            <a:r>
              <a:rPr lang="en-US" sz="756" b="1" dirty="0">
                <a:solidFill>
                  <a:srgbClr val="8B0000"/>
                </a:solidFill>
              </a:rPr>
              <a:t>67</a:t>
            </a:r>
            <a:r>
              <a:rPr lang="en-US" sz="756" dirty="0">
                <a:solidFill>
                  <a:srgbClr val="8B0000"/>
                </a:solidFill>
              </a:rPr>
              <a:t>]:</a:t>
            </a:r>
            <a:r>
              <a:rPr lang="en-US" sz="756" dirty="0"/>
              <a:t> </a:t>
            </a:r>
          </a:p>
          <a:p>
            <a:r>
              <a:rPr lang="en-US" sz="756" dirty="0"/>
              <a:t>array([[ 1., 1., 1.],</a:t>
            </a:r>
          </a:p>
          <a:p>
            <a:r>
              <a:rPr lang="en-US" sz="756" dirty="0"/>
              <a:t>[ 1., 1., 1.]])</a:t>
            </a:r>
          </a:p>
        </p:txBody>
      </p:sp>
      <p:sp>
        <p:nvSpPr>
          <p:cNvPr id="7" name="Rectangle 6"/>
          <p:cNvSpPr/>
          <p:nvPr/>
        </p:nvSpPr>
        <p:spPr>
          <a:xfrm>
            <a:off x="2866280" y="596474"/>
            <a:ext cx="1635502" cy="124476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832" dirty="0">
                <a:solidFill>
                  <a:srgbClr val="000080"/>
                </a:solidFill>
              </a:rPr>
              <a:t>In [</a:t>
            </a:r>
            <a:r>
              <a:rPr lang="en-US" sz="832" b="1" dirty="0">
                <a:solidFill>
                  <a:srgbClr val="000080"/>
                </a:solidFill>
              </a:rPr>
              <a:t>69</a:t>
            </a:r>
            <a:r>
              <a:rPr lang="en-US" sz="832" dirty="0">
                <a:solidFill>
                  <a:srgbClr val="000080"/>
                </a:solidFill>
              </a:rPr>
              <a:t>]:</a:t>
            </a:r>
            <a:r>
              <a:rPr lang="en-US" sz="832" dirty="0"/>
              <a:t> </a:t>
            </a:r>
            <a:r>
              <a:rPr lang="en-US" sz="832" dirty="0" err="1"/>
              <a:t>np.eye</a:t>
            </a:r>
            <a:r>
              <a:rPr lang="en-US" sz="832" dirty="0"/>
              <a:t>(3)</a:t>
            </a:r>
          </a:p>
          <a:p>
            <a:r>
              <a:rPr lang="en-US" sz="832" dirty="0">
                <a:solidFill>
                  <a:srgbClr val="8B0000"/>
                </a:solidFill>
              </a:rPr>
              <a:t>Out[</a:t>
            </a:r>
            <a:r>
              <a:rPr lang="en-US" sz="832" b="1" dirty="0">
                <a:solidFill>
                  <a:srgbClr val="8B0000"/>
                </a:solidFill>
              </a:rPr>
              <a:t>69</a:t>
            </a:r>
            <a:r>
              <a:rPr lang="en-US" sz="832" dirty="0">
                <a:solidFill>
                  <a:srgbClr val="8B0000"/>
                </a:solidFill>
              </a:rPr>
              <a:t>]:</a:t>
            </a:r>
            <a:r>
              <a:rPr lang="en-US" sz="832" dirty="0"/>
              <a:t> </a:t>
            </a:r>
          </a:p>
          <a:p>
            <a:r>
              <a:rPr lang="en-US" sz="832" dirty="0"/>
              <a:t>array([[ 1., 0., 0.],</a:t>
            </a:r>
          </a:p>
          <a:p>
            <a:r>
              <a:rPr lang="en-US" sz="832" dirty="0"/>
              <a:t>[ 0., 1., 0.],</a:t>
            </a:r>
          </a:p>
          <a:p>
            <a:r>
              <a:rPr lang="en-US" sz="832" dirty="0"/>
              <a:t>[ 0., 0., 1.]])</a:t>
            </a:r>
            <a:br>
              <a:rPr lang="en-US" sz="832" dirty="0"/>
            </a:br>
            <a:endParaRPr lang="en-US" sz="832" dirty="0"/>
          </a:p>
          <a:p>
            <a:r>
              <a:rPr lang="en-US" sz="832" dirty="0">
                <a:solidFill>
                  <a:srgbClr val="000080"/>
                </a:solidFill>
              </a:rPr>
              <a:t>In [</a:t>
            </a:r>
            <a:r>
              <a:rPr lang="en-US" sz="832" b="1" dirty="0">
                <a:solidFill>
                  <a:srgbClr val="000080"/>
                </a:solidFill>
              </a:rPr>
              <a:t>70</a:t>
            </a:r>
            <a:r>
              <a:rPr lang="en-US" sz="832" dirty="0">
                <a:solidFill>
                  <a:srgbClr val="000080"/>
                </a:solidFill>
              </a:rPr>
              <a:t>]:</a:t>
            </a:r>
            <a:r>
              <a:rPr lang="en-US" sz="832" dirty="0"/>
              <a:t> </a:t>
            </a:r>
            <a:r>
              <a:rPr lang="en-US" sz="832" dirty="0" err="1"/>
              <a:t>np.arange</a:t>
            </a:r>
            <a:r>
              <a:rPr lang="en-US" sz="832" dirty="0"/>
              <a:t>(0, 10, 2)</a:t>
            </a:r>
          </a:p>
          <a:p>
            <a:r>
              <a:rPr lang="en-US" sz="832" dirty="0">
                <a:solidFill>
                  <a:srgbClr val="8B0000"/>
                </a:solidFill>
              </a:rPr>
              <a:t>Out[</a:t>
            </a:r>
            <a:r>
              <a:rPr lang="en-US" sz="832" b="1" dirty="0">
                <a:solidFill>
                  <a:srgbClr val="8B0000"/>
                </a:solidFill>
              </a:rPr>
              <a:t>70</a:t>
            </a:r>
            <a:r>
              <a:rPr lang="en-US" sz="832" dirty="0">
                <a:solidFill>
                  <a:srgbClr val="8B0000"/>
                </a:solidFill>
              </a:rPr>
              <a:t>]:</a:t>
            </a:r>
            <a:r>
              <a:rPr lang="en-US" sz="832" dirty="0"/>
              <a:t> array([0, 2, 4, 6, 8])</a:t>
            </a:r>
          </a:p>
          <a:p>
            <a:endParaRPr lang="en-US" sz="832" dirty="0"/>
          </a:p>
        </p:txBody>
      </p:sp>
      <p:sp>
        <p:nvSpPr>
          <p:cNvPr id="10" name="Rectangle 9"/>
          <p:cNvSpPr/>
          <p:nvPr/>
        </p:nvSpPr>
        <p:spPr>
          <a:xfrm>
            <a:off x="2410013" y="1917138"/>
            <a:ext cx="2200087" cy="79028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907" dirty="0">
                <a:solidFill>
                  <a:srgbClr val="000080"/>
                </a:solidFill>
              </a:rPr>
              <a:t>In [</a:t>
            </a:r>
            <a:r>
              <a:rPr lang="en-US" sz="907" b="1" dirty="0">
                <a:solidFill>
                  <a:srgbClr val="000080"/>
                </a:solidFill>
              </a:rPr>
              <a:t>295</a:t>
            </a:r>
            <a:r>
              <a:rPr lang="en-US" sz="907" dirty="0">
                <a:solidFill>
                  <a:srgbClr val="000080"/>
                </a:solidFill>
              </a:rPr>
              <a:t>]:</a:t>
            </a:r>
            <a:r>
              <a:rPr lang="en-US" sz="907" dirty="0"/>
              <a:t> </a:t>
            </a:r>
            <a:r>
              <a:rPr lang="en-US" sz="907" dirty="0" err="1"/>
              <a:t>np.random.randint</a:t>
            </a:r>
            <a:r>
              <a:rPr lang="en-US" sz="907" dirty="0"/>
              <a:t>(0, 10, (3,3))</a:t>
            </a:r>
          </a:p>
          <a:p>
            <a:r>
              <a:rPr lang="en-US" sz="907" dirty="0">
                <a:solidFill>
                  <a:srgbClr val="8B0000"/>
                </a:solidFill>
              </a:rPr>
              <a:t>Out[</a:t>
            </a:r>
            <a:r>
              <a:rPr lang="en-US" sz="907" b="1" dirty="0">
                <a:solidFill>
                  <a:srgbClr val="8B0000"/>
                </a:solidFill>
              </a:rPr>
              <a:t>295</a:t>
            </a:r>
            <a:r>
              <a:rPr lang="en-US" sz="907" dirty="0">
                <a:solidFill>
                  <a:srgbClr val="8B0000"/>
                </a:solidFill>
              </a:rPr>
              <a:t>]:</a:t>
            </a:r>
            <a:r>
              <a:rPr lang="en-US" sz="907" dirty="0"/>
              <a:t> </a:t>
            </a:r>
          </a:p>
          <a:p>
            <a:r>
              <a:rPr lang="en-US" sz="907" dirty="0"/>
              <a:t>array([[8, 7, 6],</a:t>
            </a:r>
          </a:p>
          <a:p>
            <a:r>
              <a:rPr lang="en-US" sz="907" dirty="0"/>
              <a:t>[0, 8, 9],</a:t>
            </a:r>
          </a:p>
          <a:p>
            <a:r>
              <a:rPr lang="en-US" sz="907" dirty="0"/>
              <a:t>[9, 0, 4]])</a:t>
            </a:r>
          </a:p>
        </p:txBody>
      </p:sp>
      <p:sp>
        <p:nvSpPr>
          <p:cNvPr id="5" name="Footer Placeholder 4">
            <a:extLst>
              <a:ext uri="{FF2B5EF4-FFF2-40B4-BE49-F238E27FC236}">
                <a16:creationId xmlns:a16="http://schemas.microsoft.com/office/drawing/2014/main" id="{F501D6B6-ADFC-0244-64B6-FF2F88989DBC}"/>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219600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54149" y="211465"/>
            <a:ext cx="1846301" cy="430887"/>
          </a:xfrm>
        </p:spPr>
        <p:txBody>
          <a:bodyPr/>
          <a:lstStyle/>
          <a:p>
            <a:r>
              <a:rPr lang="en-US" dirty="0" err="1"/>
              <a:t>Numpy</a:t>
            </a:r>
            <a:r>
              <a:rPr lang="en-US" dirty="0"/>
              <a:t> data types</a:t>
            </a:r>
          </a:p>
        </p:txBody>
      </p:sp>
      <p:sp>
        <p:nvSpPr>
          <p:cNvPr id="3" name="Content Placeholder 2"/>
          <p:cNvSpPr>
            <a:spLocks noGrp="1"/>
          </p:cNvSpPr>
          <p:nvPr>
            <p:ph idx="1"/>
          </p:nvPr>
        </p:nvSpPr>
        <p:spPr>
          <a:xfrm>
            <a:off x="118853" y="663575"/>
            <a:ext cx="1965569" cy="1674763"/>
          </a:xfrm>
        </p:spPr>
        <p:txBody>
          <a:bodyPr>
            <a:normAutofit/>
          </a:bodyPr>
          <a:lstStyle/>
          <a:p>
            <a:r>
              <a:rPr lang="en-US" dirty="0"/>
              <a:t>int8, int16, int32, int64</a:t>
            </a:r>
          </a:p>
          <a:p>
            <a:r>
              <a:rPr lang="en-US" dirty="0"/>
              <a:t>float16, float32, float64, float128</a:t>
            </a:r>
          </a:p>
          <a:p>
            <a:r>
              <a:rPr lang="en-US" dirty="0"/>
              <a:t>bool</a:t>
            </a:r>
          </a:p>
          <a:p>
            <a:r>
              <a:rPr lang="en-US" dirty="0"/>
              <a:t>object</a:t>
            </a:r>
          </a:p>
          <a:p>
            <a:r>
              <a:rPr lang="en-US" dirty="0"/>
              <a:t>String</a:t>
            </a:r>
          </a:p>
          <a:p>
            <a:r>
              <a:rPr lang="en-US" dirty="0"/>
              <a:t>Unicode</a:t>
            </a:r>
          </a:p>
          <a:p>
            <a:endParaRPr lang="en-US" dirty="0"/>
          </a:p>
          <a:p>
            <a:r>
              <a:rPr lang="en-US" dirty="0" err="1"/>
              <a:t>gArray.astype</a:t>
            </a:r>
            <a:endParaRPr lang="en-US" dirty="0"/>
          </a:p>
        </p:txBody>
      </p:sp>
      <p:sp>
        <p:nvSpPr>
          <p:cNvPr id="6" name="Rectangle 5"/>
          <p:cNvSpPr/>
          <p:nvPr/>
        </p:nvSpPr>
        <p:spPr>
          <a:xfrm>
            <a:off x="2049848" y="881279"/>
            <a:ext cx="2509050" cy="12332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9" dirty="0">
                <a:solidFill>
                  <a:srgbClr val="000080"/>
                </a:solidFill>
              </a:rPr>
              <a:t>In [</a:t>
            </a:r>
            <a:r>
              <a:rPr lang="en-US" sz="1059" b="1" dirty="0">
                <a:solidFill>
                  <a:srgbClr val="000080"/>
                </a:solidFill>
              </a:rPr>
              <a:t>34</a:t>
            </a:r>
            <a:r>
              <a:rPr lang="en-US" sz="1059" dirty="0">
                <a:solidFill>
                  <a:srgbClr val="000080"/>
                </a:solidFill>
              </a:rPr>
              <a:t>]:</a:t>
            </a:r>
            <a:r>
              <a:rPr lang="en-US" sz="1059" dirty="0"/>
              <a:t> </a:t>
            </a:r>
            <a:r>
              <a:rPr lang="en-US" sz="1059" dirty="0" err="1"/>
              <a:t>gArray.astype</a:t>
            </a:r>
            <a:r>
              <a:rPr lang="en-US" sz="1059" dirty="0"/>
              <a:t>(float64)</a:t>
            </a:r>
          </a:p>
          <a:p>
            <a:r>
              <a:rPr lang="en-US" sz="1059" dirty="0">
                <a:solidFill>
                  <a:srgbClr val="8B0000"/>
                </a:solidFill>
              </a:rPr>
              <a:t>Out[</a:t>
            </a:r>
            <a:r>
              <a:rPr lang="en-US" sz="1059" b="1" dirty="0">
                <a:solidFill>
                  <a:srgbClr val="8B0000"/>
                </a:solidFill>
              </a:rPr>
              <a:t>34</a:t>
            </a:r>
            <a:r>
              <a:rPr lang="en-US" sz="1059" dirty="0">
                <a:solidFill>
                  <a:srgbClr val="8B0000"/>
                </a:solidFill>
              </a:rPr>
              <a:t>]:</a:t>
            </a:r>
            <a:r>
              <a:rPr lang="en-US" sz="1059" dirty="0"/>
              <a:t> </a:t>
            </a:r>
          </a:p>
          <a:p>
            <a:r>
              <a:rPr lang="en-US" sz="1059" dirty="0"/>
              <a:t>array([[ 79., 95., 60.],</a:t>
            </a:r>
          </a:p>
          <a:p>
            <a:r>
              <a:rPr lang="en-US" sz="1059" dirty="0"/>
              <a:t>[ 95., 60., 61.],</a:t>
            </a:r>
          </a:p>
          <a:p>
            <a:r>
              <a:rPr lang="en-US" sz="1059" dirty="0"/>
              <a:t>..., </a:t>
            </a:r>
          </a:p>
          <a:p>
            <a:r>
              <a:rPr lang="en-US" sz="1059" dirty="0"/>
              <a:t>[ 82., 89., 61.],</a:t>
            </a:r>
          </a:p>
          <a:p>
            <a:r>
              <a:rPr lang="en-US" sz="1059" dirty="0"/>
              <a:t>[ 94., 67., 88.]])</a:t>
            </a:r>
          </a:p>
        </p:txBody>
      </p:sp>
      <p:sp>
        <p:nvSpPr>
          <p:cNvPr id="4" name="TextBox 3"/>
          <p:cNvSpPr txBox="1"/>
          <p:nvPr/>
        </p:nvSpPr>
        <p:spPr>
          <a:xfrm>
            <a:off x="1098256" y="1136493"/>
            <a:ext cx="512177" cy="231923"/>
          </a:xfrm>
          <a:prstGeom prst="rect">
            <a:avLst/>
          </a:prstGeom>
          <a:noFill/>
        </p:spPr>
        <p:txBody>
          <a:bodyPr wrap="square" rtlCol="0">
            <a:spAutoFit/>
          </a:bodyPr>
          <a:lstStyle/>
          <a:p>
            <a:r>
              <a:rPr lang="en-US" sz="907" dirty="0"/>
              <a:t>64 bits</a:t>
            </a:r>
          </a:p>
        </p:txBody>
      </p:sp>
      <p:cxnSp>
        <p:nvCxnSpPr>
          <p:cNvPr id="7" name="Straight Arrow Connector 6"/>
          <p:cNvCxnSpPr/>
          <p:nvPr/>
        </p:nvCxnSpPr>
        <p:spPr>
          <a:xfrm flipH="1" flipV="1">
            <a:off x="1314450" y="960324"/>
            <a:ext cx="79790" cy="212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049848" y="2121526"/>
            <a:ext cx="2509050" cy="120904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907" dirty="0">
                <a:solidFill>
                  <a:srgbClr val="000080"/>
                </a:solidFill>
              </a:rPr>
              <a:t>In [</a:t>
            </a:r>
            <a:r>
              <a:rPr lang="en-US" sz="907" b="1" dirty="0">
                <a:solidFill>
                  <a:srgbClr val="000080"/>
                </a:solidFill>
              </a:rPr>
              <a:t>79</a:t>
            </a:r>
            <a:r>
              <a:rPr lang="en-US" sz="907" dirty="0">
                <a:solidFill>
                  <a:srgbClr val="000080"/>
                </a:solidFill>
              </a:rPr>
              <a:t>]:</a:t>
            </a:r>
            <a:r>
              <a:rPr lang="en-US" sz="907" dirty="0"/>
              <a:t> </a:t>
            </a:r>
            <a:r>
              <a:rPr lang="en-US" sz="907" dirty="0" err="1"/>
              <a:t>num_string</a:t>
            </a:r>
            <a:r>
              <a:rPr lang="en-US" sz="907" dirty="0"/>
              <a:t> = array(['1.0', '2.05', '3'])</a:t>
            </a:r>
          </a:p>
          <a:p>
            <a:br>
              <a:rPr lang="en-US" sz="907" dirty="0"/>
            </a:br>
            <a:r>
              <a:rPr lang="en-US" sz="907" dirty="0">
                <a:solidFill>
                  <a:srgbClr val="000080"/>
                </a:solidFill>
              </a:rPr>
              <a:t>In [</a:t>
            </a:r>
            <a:r>
              <a:rPr lang="en-US" sz="907" b="1" dirty="0">
                <a:solidFill>
                  <a:srgbClr val="000080"/>
                </a:solidFill>
              </a:rPr>
              <a:t>81</a:t>
            </a:r>
            <a:r>
              <a:rPr lang="en-US" sz="907" dirty="0">
                <a:solidFill>
                  <a:srgbClr val="000080"/>
                </a:solidFill>
              </a:rPr>
              <a:t>]:</a:t>
            </a:r>
            <a:r>
              <a:rPr lang="en-US" sz="907" dirty="0"/>
              <a:t> </a:t>
            </a:r>
            <a:r>
              <a:rPr lang="en-US" sz="907" dirty="0" err="1"/>
              <a:t>num_string</a:t>
            </a:r>
            <a:endParaRPr lang="en-US" sz="907" dirty="0"/>
          </a:p>
          <a:p>
            <a:r>
              <a:rPr lang="en-US" sz="907" dirty="0">
                <a:solidFill>
                  <a:srgbClr val="8B0000"/>
                </a:solidFill>
              </a:rPr>
              <a:t>Out[</a:t>
            </a:r>
            <a:r>
              <a:rPr lang="en-US" sz="907" b="1" dirty="0">
                <a:solidFill>
                  <a:srgbClr val="8B0000"/>
                </a:solidFill>
              </a:rPr>
              <a:t>81</a:t>
            </a:r>
            <a:r>
              <a:rPr lang="en-US" sz="907" dirty="0">
                <a:solidFill>
                  <a:srgbClr val="8B0000"/>
                </a:solidFill>
              </a:rPr>
              <a:t>]:</a:t>
            </a:r>
            <a:r>
              <a:rPr lang="en-US" sz="907" dirty="0"/>
              <a:t> </a:t>
            </a:r>
          </a:p>
          <a:p>
            <a:r>
              <a:rPr lang="en-US" sz="907" dirty="0"/>
              <a:t>array(['1.0', '2.05', '3’],  </a:t>
            </a:r>
            <a:r>
              <a:rPr lang="en-US" sz="907" dirty="0" err="1"/>
              <a:t>dtype</a:t>
            </a:r>
            <a:r>
              <a:rPr lang="en-US" sz="907" dirty="0"/>
              <a:t>='&lt;U4')</a:t>
            </a:r>
          </a:p>
          <a:p>
            <a:br>
              <a:rPr lang="en-US" sz="907" dirty="0"/>
            </a:br>
            <a:r>
              <a:rPr lang="en-US" sz="907" dirty="0">
                <a:solidFill>
                  <a:srgbClr val="000080"/>
                </a:solidFill>
              </a:rPr>
              <a:t>In [</a:t>
            </a:r>
            <a:r>
              <a:rPr lang="en-US" sz="907" b="1" dirty="0">
                <a:solidFill>
                  <a:srgbClr val="000080"/>
                </a:solidFill>
              </a:rPr>
              <a:t>82</a:t>
            </a:r>
            <a:r>
              <a:rPr lang="en-US" sz="907" dirty="0">
                <a:solidFill>
                  <a:srgbClr val="000080"/>
                </a:solidFill>
              </a:rPr>
              <a:t>]:</a:t>
            </a:r>
            <a:r>
              <a:rPr lang="en-US" sz="907" dirty="0"/>
              <a:t> </a:t>
            </a:r>
            <a:r>
              <a:rPr lang="en-US" sz="907" dirty="0" err="1"/>
              <a:t>num_string.astype</a:t>
            </a:r>
            <a:r>
              <a:rPr lang="en-US" sz="907" dirty="0"/>
              <a:t>(float)</a:t>
            </a:r>
          </a:p>
          <a:p>
            <a:r>
              <a:rPr lang="en-US" sz="907" dirty="0">
                <a:solidFill>
                  <a:srgbClr val="8B0000"/>
                </a:solidFill>
              </a:rPr>
              <a:t>Out[</a:t>
            </a:r>
            <a:r>
              <a:rPr lang="en-US" sz="907" b="1" dirty="0">
                <a:solidFill>
                  <a:srgbClr val="8B0000"/>
                </a:solidFill>
              </a:rPr>
              <a:t>82</a:t>
            </a:r>
            <a:r>
              <a:rPr lang="en-US" sz="907" dirty="0">
                <a:solidFill>
                  <a:srgbClr val="8B0000"/>
                </a:solidFill>
              </a:rPr>
              <a:t>]:</a:t>
            </a:r>
            <a:r>
              <a:rPr lang="en-US" sz="907" dirty="0"/>
              <a:t> array([ 1. , 2.05, 3. ])</a:t>
            </a:r>
          </a:p>
        </p:txBody>
      </p:sp>
      <p:pic>
        <p:nvPicPr>
          <p:cNvPr id="5" name="Picture 4">
            <a:extLst>
              <a:ext uri="{FF2B5EF4-FFF2-40B4-BE49-F238E27FC236}">
                <a16:creationId xmlns:a16="http://schemas.microsoft.com/office/drawing/2014/main" id="{DA90EA68-161A-9A43-BF63-7E4A8650BA21}"/>
              </a:ext>
            </a:extLst>
          </p:cNvPr>
          <p:cNvPicPr>
            <a:picLocks noChangeAspect="1"/>
          </p:cNvPicPr>
          <p:nvPr/>
        </p:nvPicPr>
        <p:blipFill rotWithShape="1">
          <a:blip r:embed="rId2"/>
          <a:srcRect l="13372" t="67428" r="69467" b="13715"/>
          <a:stretch/>
        </p:blipFill>
        <p:spPr>
          <a:xfrm>
            <a:off x="83840" y="2244691"/>
            <a:ext cx="1617271" cy="857283"/>
          </a:xfrm>
          <a:prstGeom prst="rect">
            <a:avLst/>
          </a:prstGeom>
        </p:spPr>
      </p:pic>
      <p:sp>
        <p:nvSpPr>
          <p:cNvPr id="10" name="Footer Placeholder 9">
            <a:extLst>
              <a:ext uri="{FF2B5EF4-FFF2-40B4-BE49-F238E27FC236}">
                <a16:creationId xmlns:a16="http://schemas.microsoft.com/office/drawing/2014/main" id="{70BDE25B-1D40-23CC-2D8E-1B7C68FFA748}"/>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37316065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40943-5348-8D42-911D-8A884C2AA13A}"/>
              </a:ext>
            </a:extLst>
          </p:cNvPr>
          <p:cNvSpPr>
            <a:spLocks noGrp="1"/>
          </p:cNvSpPr>
          <p:nvPr>
            <p:ph type="title"/>
          </p:nvPr>
        </p:nvSpPr>
        <p:spPr>
          <a:xfrm>
            <a:off x="1754149" y="211465"/>
            <a:ext cx="1101801" cy="215444"/>
          </a:xfrm>
        </p:spPr>
        <p:txBody>
          <a:bodyPr/>
          <a:lstStyle/>
          <a:p>
            <a:r>
              <a:rPr lang="en-US" dirty="0"/>
              <a:t>Examples</a:t>
            </a:r>
          </a:p>
        </p:txBody>
      </p:sp>
      <p:sp>
        <p:nvSpPr>
          <p:cNvPr id="3" name="Content Placeholder 2">
            <a:extLst>
              <a:ext uri="{FF2B5EF4-FFF2-40B4-BE49-F238E27FC236}">
                <a16:creationId xmlns:a16="http://schemas.microsoft.com/office/drawing/2014/main" id="{946A3291-1A96-6F42-8732-91BDD4A2006E}"/>
              </a:ext>
            </a:extLst>
          </p:cNvPr>
          <p:cNvSpPr>
            <a:spLocks noGrp="1"/>
          </p:cNvSpPr>
          <p:nvPr>
            <p:ph idx="1"/>
          </p:nvPr>
        </p:nvSpPr>
        <p:spPr>
          <a:xfrm>
            <a:off x="367931" y="856397"/>
            <a:ext cx="3874236" cy="169277"/>
          </a:xfrm>
        </p:spPr>
        <p:txBody>
          <a:bodyPr/>
          <a:lstStyle/>
          <a:p>
            <a:endParaRPr lang="en-US"/>
          </a:p>
        </p:txBody>
      </p:sp>
      <p:pic>
        <p:nvPicPr>
          <p:cNvPr id="6" name="Picture 5">
            <a:extLst>
              <a:ext uri="{FF2B5EF4-FFF2-40B4-BE49-F238E27FC236}">
                <a16:creationId xmlns:a16="http://schemas.microsoft.com/office/drawing/2014/main" id="{A6A2930A-C127-F04C-BC0B-317C7B07E89D}"/>
              </a:ext>
            </a:extLst>
          </p:cNvPr>
          <p:cNvPicPr>
            <a:picLocks noChangeAspect="1"/>
          </p:cNvPicPr>
          <p:nvPr/>
        </p:nvPicPr>
        <p:blipFill rotWithShape="1">
          <a:blip r:embed="rId2"/>
          <a:srcRect l="28865" t="4375" r="12983" b="55652"/>
          <a:stretch/>
        </p:blipFill>
        <p:spPr>
          <a:xfrm>
            <a:off x="118854" y="893698"/>
            <a:ext cx="4230714" cy="1817576"/>
          </a:xfrm>
          <a:prstGeom prst="rect">
            <a:avLst/>
          </a:prstGeom>
        </p:spPr>
      </p:pic>
      <p:sp>
        <p:nvSpPr>
          <p:cNvPr id="5" name="Footer Placeholder 4">
            <a:extLst>
              <a:ext uri="{FF2B5EF4-FFF2-40B4-BE49-F238E27FC236}">
                <a16:creationId xmlns:a16="http://schemas.microsoft.com/office/drawing/2014/main" id="{9078F1C7-40B6-BB98-822E-8271F763AD63}"/>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2678108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CF878-F69A-FF47-8C74-7308E7C3A91D}"/>
              </a:ext>
            </a:extLst>
          </p:cNvPr>
          <p:cNvSpPr>
            <a:spLocks noGrp="1"/>
          </p:cNvSpPr>
          <p:nvPr>
            <p:ph type="title"/>
          </p:nvPr>
        </p:nvSpPr>
        <p:spPr>
          <a:xfrm>
            <a:off x="1754149" y="211465"/>
            <a:ext cx="1101801" cy="215444"/>
          </a:xfrm>
        </p:spPr>
        <p:txBody>
          <a:bodyPr/>
          <a:lstStyle/>
          <a:p>
            <a:r>
              <a:rPr lang="en-US" dirty="0"/>
              <a:t>Reshape</a:t>
            </a:r>
          </a:p>
        </p:txBody>
      </p:sp>
      <p:sp>
        <p:nvSpPr>
          <p:cNvPr id="3" name="Content Placeholder 2">
            <a:extLst>
              <a:ext uri="{FF2B5EF4-FFF2-40B4-BE49-F238E27FC236}">
                <a16:creationId xmlns:a16="http://schemas.microsoft.com/office/drawing/2014/main" id="{905A0B6C-ADF2-BC40-8B15-2F61500E3DFF}"/>
              </a:ext>
            </a:extLst>
          </p:cNvPr>
          <p:cNvSpPr>
            <a:spLocks noGrp="1"/>
          </p:cNvSpPr>
          <p:nvPr>
            <p:ph idx="1"/>
          </p:nvPr>
        </p:nvSpPr>
        <p:spPr>
          <a:xfrm>
            <a:off x="367931" y="856397"/>
            <a:ext cx="3874236" cy="169277"/>
          </a:xfrm>
        </p:spPr>
        <p:txBody>
          <a:bodyPr/>
          <a:lstStyle/>
          <a:p>
            <a:endParaRPr lang="en-US" dirty="0"/>
          </a:p>
        </p:txBody>
      </p:sp>
      <p:pic>
        <p:nvPicPr>
          <p:cNvPr id="6" name="Picture 5">
            <a:extLst>
              <a:ext uri="{FF2B5EF4-FFF2-40B4-BE49-F238E27FC236}">
                <a16:creationId xmlns:a16="http://schemas.microsoft.com/office/drawing/2014/main" id="{E5161206-B617-A449-A387-2B3F83A8DD73}"/>
              </a:ext>
            </a:extLst>
          </p:cNvPr>
          <p:cNvPicPr>
            <a:picLocks noChangeAspect="1"/>
          </p:cNvPicPr>
          <p:nvPr/>
        </p:nvPicPr>
        <p:blipFill rotWithShape="1">
          <a:blip r:embed="rId3"/>
          <a:srcRect l="27960" t="59710" r="27986" b="10185"/>
          <a:stretch/>
        </p:blipFill>
        <p:spPr>
          <a:xfrm>
            <a:off x="165293" y="1321764"/>
            <a:ext cx="3968557" cy="1744339"/>
          </a:xfrm>
          <a:prstGeom prst="rect">
            <a:avLst/>
          </a:prstGeom>
        </p:spPr>
      </p:pic>
      <p:sp>
        <p:nvSpPr>
          <p:cNvPr id="5" name="Footer Placeholder 4">
            <a:extLst>
              <a:ext uri="{FF2B5EF4-FFF2-40B4-BE49-F238E27FC236}">
                <a16:creationId xmlns:a16="http://schemas.microsoft.com/office/drawing/2014/main" id="{FCF83097-332C-E692-06F7-52332A4205C6}"/>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1894980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54149" y="211465"/>
            <a:ext cx="1101801" cy="430887"/>
          </a:xfrm>
        </p:spPr>
        <p:txBody>
          <a:bodyPr/>
          <a:lstStyle/>
          <a:p>
            <a:r>
              <a:rPr lang="en-US" dirty="0"/>
              <a:t>Reshaping and transposing</a:t>
            </a:r>
          </a:p>
        </p:txBody>
      </p:sp>
      <p:pic>
        <p:nvPicPr>
          <p:cNvPr id="4" name="Picture 3"/>
          <p:cNvPicPr>
            <a:picLocks noChangeAspect="1"/>
          </p:cNvPicPr>
          <p:nvPr/>
        </p:nvPicPr>
        <p:blipFill>
          <a:blip r:embed="rId2" cstate="print"/>
          <a:stretch>
            <a:fillRect/>
          </a:stretch>
        </p:blipFill>
        <p:spPr>
          <a:xfrm>
            <a:off x="2997187" y="1809168"/>
            <a:ext cx="1141720" cy="986850"/>
          </a:xfrm>
          <a:prstGeom prst="rect">
            <a:avLst/>
          </a:prstGeom>
        </p:spPr>
      </p:pic>
      <p:sp>
        <p:nvSpPr>
          <p:cNvPr id="11" name="Rectangle 10"/>
          <p:cNvSpPr/>
          <p:nvPr/>
        </p:nvSpPr>
        <p:spPr>
          <a:xfrm>
            <a:off x="118854" y="2302593"/>
            <a:ext cx="2069297" cy="720967"/>
          </a:xfrm>
          <a:prstGeom prst="rect">
            <a:avLst/>
          </a:prstGeom>
        </p:spPr>
        <p:txBody>
          <a:bodyPr wrap="square">
            <a:spAutoFit/>
          </a:bodyPr>
          <a:lstStyle/>
          <a:p>
            <a:r>
              <a:rPr lang="de-DE" sz="681" dirty="0">
                <a:solidFill>
                  <a:srgbClr val="000000"/>
                </a:solidFill>
                <a:latin typeface="Courier New" panose="02070309020205020404" pitchFamily="49" charset="0"/>
              </a:rPr>
              <a:t>In </a:t>
            </a:r>
            <a:r>
              <a:rPr lang="de-DE" sz="681" b="1" dirty="0">
                <a:solidFill>
                  <a:srgbClr val="000080"/>
                </a:solidFill>
                <a:latin typeface="Courier New" panose="02070309020205020404" pitchFamily="49" charset="0"/>
              </a:rPr>
              <a:t>[</a:t>
            </a:r>
            <a:r>
              <a:rPr lang="de-DE" sz="681" dirty="0">
                <a:solidFill>
                  <a:srgbClr val="FF0000"/>
                </a:solidFill>
                <a:latin typeface="Courier New" panose="02070309020205020404" pitchFamily="49" charset="0"/>
              </a:rPr>
              <a:t>290</a:t>
            </a:r>
            <a:r>
              <a:rPr lang="de-DE" sz="681" b="1" dirty="0">
                <a:solidFill>
                  <a:srgbClr val="000080"/>
                </a:solidFill>
                <a:latin typeface="Courier New" panose="02070309020205020404" pitchFamily="49" charset="0"/>
              </a:rPr>
              <a:t>]:</a:t>
            </a:r>
            <a:r>
              <a:rPr lang="de-DE" sz="681" dirty="0">
                <a:solidFill>
                  <a:srgbClr val="000000"/>
                </a:solidFill>
                <a:latin typeface="Courier New" panose="02070309020205020404" pitchFamily="49" charset="0"/>
              </a:rPr>
              <a:t> np</a:t>
            </a:r>
            <a:r>
              <a:rPr lang="de-DE" sz="681" b="1" dirty="0">
                <a:solidFill>
                  <a:srgbClr val="000080"/>
                </a:solidFill>
                <a:latin typeface="Courier New" panose="02070309020205020404" pitchFamily="49" charset="0"/>
              </a:rPr>
              <a:t>.</a:t>
            </a:r>
            <a:r>
              <a:rPr lang="de-DE" sz="681" dirty="0">
                <a:solidFill>
                  <a:srgbClr val="000000"/>
                </a:solidFill>
                <a:latin typeface="Courier New" panose="02070309020205020404" pitchFamily="49" charset="0"/>
              </a:rPr>
              <a:t>arange</a:t>
            </a:r>
            <a:r>
              <a:rPr lang="de-DE" sz="681" b="1" dirty="0">
                <a:solidFill>
                  <a:srgbClr val="000080"/>
                </a:solidFill>
                <a:latin typeface="Courier New" panose="02070309020205020404" pitchFamily="49" charset="0"/>
              </a:rPr>
              <a:t>(</a:t>
            </a:r>
            <a:r>
              <a:rPr lang="de-DE" sz="681" dirty="0">
                <a:solidFill>
                  <a:srgbClr val="FF0000"/>
                </a:solidFill>
                <a:latin typeface="Courier New" panose="02070309020205020404" pitchFamily="49" charset="0"/>
              </a:rPr>
              <a:t>6</a:t>
            </a:r>
            <a:r>
              <a:rPr lang="de-DE" sz="681" b="1" dirty="0">
                <a:solidFill>
                  <a:srgbClr val="000080"/>
                </a:solidFill>
                <a:latin typeface="Courier New" panose="02070309020205020404" pitchFamily="49" charset="0"/>
              </a:rPr>
              <a:t>).</a:t>
            </a:r>
            <a:r>
              <a:rPr lang="de-DE" sz="681" dirty="0">
                <a:solidFill>
                  <a:srgbClr val="000000"/>
                </a:solidFill>
                <a:latin typeface="Courier New" panose="02070309020205020404" pitchFamily="49" charset="0"/>
              </a:rPr>
              <a:t>reshape</a:t>
            </a:r>
            <a:r>
              <a:rPr lang="de-DE" sz="681" b="1" dirty="0">
                <a:solidFill>
                  <a:srgbClr val="000080"/>
                </a:solidFill>
                <a:latin typeface="Courier New" panose="02070309020205020404" pitchFamily="49" charset="0"/>
              </a:rPr>
              <a:t>(</a:t>
            </a:r>
            <a:r>
              <a:rPr lang="de-DE" sz="681" dirty="0">
                <a:solidFill>
                  <a:srgbClr val="FF0000"/>
                </a:solidFill>
                <a:latin typeface="Courier New" panose="02070309020205020404" pitchFamily="49" charset="0"/>
              </a:rPr>
              <a:t>2</a:t>
            </a:r>
            <a:r>
              <a:rPr lang="de-DE" sz="681" b="1" dirty="0">
                <a:solidFill>
                  <a:srgbClr val="000080"/>
                </a:solidFill>
                <a:latin typeface="Courier New" panose="02070309020205020404" pitchFamily="49" charset="0"/>
              </a:rPr>
              <a:t>,</a:t>
            </a:r>
            <a:r>
              <a:rPr lang="de-DE" sz="681" dirty="0">
                <a:solidFill>
                  <a:srgbClr val="FF0000"/>
                </a:solidFill>
                <a:latin typeface="Courier New" panose="02070309020205020404" pitchFamily="49" charset="0"/>
              </a:rPr>
              <a:t>3</a:t>
            </a:r>
            <a:r>
              <a:rPr lang="de-DE" sz="681" b="1" dirty="0">
                <a:solidFill>
                  <a:srgbClr val="000080"/>
                </a:solidFill>
                <a:latin typeface="Courier New" panose="02070309020205020404" pitchFamily="49" charset="0"/>
              </a:rPr>
              <a:t>).</a:t>
            </a:r>
            <a:r>
              <a:rPr lang="de-DE" sz="681" dirty="0">
                <a:solidFill>
                  <a:srgbClr val="000000"/>
                </a:solidFill>
                <a:latin typeface="Courier New" panose="02070309020205020404" pitchFamily="49" charset="0"/>
              </a:rPr>
              <a:t>T</a:t>
            </a:r>
          </a:p>
          <a:p>
            <a:r>
              <a:rPr lang="en-US" sz="681" dirty="0">
                <a:solidFill>
                  <a:srgbClr val="000000"/>
                </a:solidFill>
                <a:latin typeface="Courier New" panose="02070309020205020404" pitchFamily="49" charset="0"/>
              </a:rPr>
              <a:t>Out</a:t>
            </a:r>
            <a:r>
              <a:rPr lang="en-US" sz="681" b="1" dirty="0">
                <a:solidFill>
                  <a:srgbClr val="000080"/>
                </a:solidFill>
                <a:latin typeface="Courier New" panose="02070309020205020404" pitchFamily="49" charset="0"/>
              </a:rPr>
              <a:t>[</a:t>
            </a:r>
            <a:r>
              <a:rPr lang="en-US" sz="681" dirty="0">
                <a:solidFill>
                  <a:srgbClr val="FF0000"/>
                </a:solidFill>
                <a:latin typeface="Courier New" panose="02070309020205020404" pitchFamily="49" charset="0"/>
              </a:rPr>
              <a:t>290</a:t>
            </a:r>
            <a:r>
              <a:rPr lang="en-US" sz="681" b="1" dirty="0">
                <a:solidFill>
                  <a:srgbClr val="000080"/>
                </a:solidFill>
                <a:latin typeface="Courier New" panose="02070309020205020404" pitchFamily="49" charset="0"/>
              </a:rPr>
              <a:t>]:</a:t>
            </a:r>
            <a:r>
              <a:rPr lang="en-US" sz="681" dirty="0">
                <a:solidFill>
                  <a:srgbClr val="000000"/>
                </a:solidFill>
                <a:latin typeface="Courier New" panose="02070309020205020404" pitchFamily="49" charset="0"/>
              </a:rPr>
              <a:t> </a:t>
            </a:r>
          </a:p>
          <a:p>
            <a:r>
              <a:rPr lang="en-US" sz="681" dirty="0">
                <a:solidFill>
                  <a:srgbClr val="000000"/>
                </a:solidFill>
                <a:latin typeface="Courier New" panose="02070309020205020404" pitchFamily="49" charset="0"/>
              </a:rPr>
              <a:t>array</a:t>
            </a:r>
            <a:r>
              <a:rPr lang="en-US" sz="681" b="1" dirty="0">
                <a:solidFill>
                  <a:srgbClr val="000080"/>
                </a:solidFill>
                <a:latin typeface="Courier New" panose="02070309020205020404" pitchFamily="49" charset="0"/>
              </a:rPr>
              <a:t>([[</a:t>
            </a:r>
            <a:r>
              <a:rPr lang="en-US" sz="681" dirty="0">
                <a:solidFill>
                  <a:srgbClr val="FF0000"/>
                </a:solidFill>
                <a:latin typeface="Courier New" panose="02070309020205020404" pitchFamily="49" charset="0"/>
              </a:rPr>
              <a:t>0</a:t>
            </a:r>
            <a:r>
              <a:rPr lang="en-US" sz="681" b="1" dirty="0">
                <a:solidFill>
                  <a:srgbClr val="000080"/>
                </a:solidFill>
                <a:latin typeface="Courier New" panose="02070309020205020404" pitchFamily="49" charset="0"/>
              </a:rPr>
              <a:t>,</a:t>
            </a:r>
            <a:r>
              <a:rPr lang="en-US" sz="681" dirty="0">
                <a:solidFill>
                  <a:srgbClr val="000000"/>
                </a:solidFill>
                <a:latin typeface="Courier New" panose="02070309020205020404" pitchFamily="49" charset="0"/>
              </a:rPr>
              <a:t> </a:t>
            </a:r>
            <a:r>
              <a:rPr lang="en-US" sz="681" dirty="0">
                <a:solidFill>
                  <a:srgbClr val="FF0000"/>
                </a:solidFill>
                <a:latin typeface="Courier New" panose="02070309020205020404" pitchFamily="49" charset="0"/>
              </a:rPr>
              <a:t>3</a:t>
            </a:r>
            <a:r>
              <a:rPr lang="en-US" sz="681" b="1" dirty="0">
                <a:solidFill>
                  <a:srgbClr val="000080"/>
                </a:solidFill>
                <a:latin typeface="Courier New" panose="02070309020205020404" pitchFamily="49" charset="0"/>
              </a:rPr>
              <a:t>],</a:t>
            </a:r>
            <a:endParaRPr lang="en-US" sz="681" dirty="0">
              <a:solidFill>
                <a:srgbClr val="000000"/>
              </a:solidFill>
              <a:latin typeface="Courier New" panose="02070309020205020404" pitchFamily="49" charset="0"/>
            </a:endParaRPr>
          </a:p>
          <a:p>
            <a:r>
              <a:rPr lang="en-US" sz="681" dirty="0">
                <a:solidFill>
                  <a:srgbClr val="000000"/>
                </a:solidFill>
                <a:latin typeface="Courier New" panose="02070309020205020404" pitchFamily="49" charset="0"/>
              </a:rPr>
              <a:t>       </a:t>
            </a:r>
            <a:r>
              <a:rPr lang="en-US" sz="681" b="1" dirty="0">
                <a:solidFill>
                  <a:srgbClr val="000080"/>
                </a:solidFill>
                <a:latin typeface="Courier New" panose="02070309020205020404" pitchFamily="49" charset="0"/>
              </a:rPr>
              <a:t>[</a:t>
            </a:r>
            <a:r>
              <a:rPr lang="en-US" sz="681" dirty="0">
                <a:solidFill>
                  <a:srgbClr val="FF0000"/>
                </a:solidFill>
                <a:latin typeface="Courier New" panose="02070309020205020404" pitchFamily="49" charset="0"/>
              </a:rPr>
              <a:t>1</a:t>
            </a:r>
            <a:r>
              <a:rPr lang="en-US" sz="681" b="1" dirty="0">
                <a:solidFill>
                  <a:srgbClr val="000080"/>
                </a:solidFill>
                <a:latin typeface="Courier New" panose="02070309020205020404" pitchFamily="49" charset="0"/>
              </a:rPr>
              <a:t>,</a:t>
            </a:r>
            <a:r>
              <a:rPr lang="en-US" sz="681" dirty="0">
                <a:solidFill>
                  <a:srgbClr val="000000"/>
                </a:solidFill>
                <a:latin typeface="Courier New" panose="02070309020205020404" pitchFamily="49" charset="0"/>
              </a:rPr>
              <a:t> </a:t>
            </a:r>
            <a:r>
              <a:rPr lang="en-US" sz="681" dirty="0">
                <a:solidFill>
                  <a:srgbClr val="FF0000"/>
                </a:solidFill>
                <a:latin typeface="Courier New" panose="02070309020205020404" pitchFamily="49" charset="0"/>
              </a:rPr>
              <a:t>4</a:t>
            </a:r>
            <a:r>
              <a:rPr lang="en-US" sz="681" b="1" dirty="0">
                <a:solidFill>
                  <a:srgbClr val="000080"/>
                </a:solidFill>
                <a:latin typeface="Courier New" panose="02070309020205020404" pitchFamily="49" charset="0"/>
              </a:rPr>
              <a:t>],</a:t>
            </a:r>
            <a:endParaRPr lang="en-US" sz="681" dirty="0">
              <a:solidFill>
                <a:srgbClr val="000000"/>
              </a:solidFill>
              <a:latin typeface="Courier New" panose="02070309020205020404" pitchFamily="49" charset="0"/>
            </a:endParaRPr>
          </a:p>
          <a:p>
            <a:r>
              <a:rPr lang="en-US" sz="681" dirty="0">
                <a:solidFill>
                  <a:srgbClr val="000000"/>
                </a:solidFill>
                <a:latin typeface="Courier New" panose="02070309020205020404" pitchFamily="49" charset="0"/>
              </a:rPr>
              <a:t>       </a:t>
            </a:r>
            <a:r>
              <a:rPr lang="en-US" sz="681" b="1" dirty="0">
                <a:solidFill>
                  <a:srgbClr val="000080"/>
                </a:solidFill>
                <a:latin typeface="Courier New" panose="02070309020205020404" pitchFamily="49" charset="0"/>
              </a:rPr>
              <a:t>[</a:t>
            </a:r>
            <a:r>
              <a:rPr lang="en-US" sz="681" dirty="0">
                <a:solidFill>
                  <a:srgbClr val="FF0000"/>
                </a:solidFill>
                <a:latin typeface="Courier New" panose="02070309020205020404" pitchFamily="49" charset="0"/>
              </a:rPr>
              <a:t>2</a:t>
            </a:r>
            <a:r>
              <a:rPr lang="en-US" sz="681" b="1" dirty="0">
                <a:solidFill>
                  <a:srgbClr val="000080"/>
                </a:solidFill>
                <a:latin typeface="Courier New" panose="02070309020205020404" pitchFamily="49" charset="0"/>
              </a:rPr>
              <a:t>,</a:t>
            </a:r>
            <a:r>
              <a:rPr lang="en-US" sz="681" dirty="0">
                <a:solidFill>
                  <a:srgbClr val="000000"/>
                </a:solidFill>
                <a:latin typeface="Courier New" panose="02070309020205020404" pitchFamily="49" charset="0"/>
              </a:rPr>
              <a:t> </a:t>
            </a:r>
            <a:r>
              <a:rPr lang="en-US" sz="681" dirty="0">
                <a:solidFill>
                  <a:srgbClr val="FF0000"/>
                </a:solidFill>
                <a:latin typeface="Courier New" panose="02070309020205020404" pitchFamily="49" charset="0"/>
              </a:rPr>
              <a:t>5</a:t>
            </a:r>
            <a:r>
              <a:rPr lang="en-US" sz="681" b="1" dirty="0">
                <a:solidFill>
                  <a:srgbClr val="000080"/>
                </a:solidFill>
                <a:latin typeface="Courier New" panose="02070309020205020404" pitchFamily="49" charset="0"/>
              </a:rPr>
              <a:t>]])</a:t>
            </a:r>
            <a:endParaRPr lang="en-US" sz="681" dirty="0">
              <a:solidFill>
                <a:srgbClr val="000000"/>
              </a:solidFill>
              <a:latin typeface="Courier New" panose="02070309020205020404" pitchFamily="49" charset="0"/>
            </a:endParaRPr>
          </a:p>
        </p:txBody>
      </p:sp>
      <p:sp>
        <p:nvSpPr>
          <p:cNvPr id="12" name="Rectangle 11"/>
          <p:cNvSpPr/>
          <p:nvPr/>
        </p:nvSpPr>
        <p:spPr>
          <a:xfrm>
            <a:off x="118854" y="1101939"/>
            <a:ext cx="3163337" cy="1140056"/>
          </a:xfrm>
          <a:prstGeom prst="rect">
            <a:avLst/>
          </a:prstGeom>
        </p:spPr>
        <p:txBody>
          <a:bodyPr wrap="square">
            <a:spAutoFit/>
          </a:bodyPr>
          <a:lstStyle/>
          <a:p>
            <a:r>
              <a:rPr lang="de-DE" sz="681" dirty="0">
                <a:solidFill>
                  <a:srgbClr val="000000"/>
                </a:solidFill>
                <a:latin typeface="Courier New" panose="02070309020205020404" pitchFamily="49" charset="0"/>
              </a:rPr>
              <a:t>In </a:t>
            </a:r>
            <a:r>
              <a:rPr lang="de-DE" sz="681" b="1" dirty="0">
                <a:solidFill>
                  <a:srgbClr val="000080"/>
                </a:solidFill>
                <a:latin typeface="Courier New" panose="02070309020205020404" pitchFamily="49" charset="0"/>
              </a:rPr>
              <a:t>[</a:t>
            </a:r>
            <a:r>
              <a:rPr lang="de-DE" sz="681" dirty="0">
                <a:solidFill>
                  <a:srgbClr val="FF0000"/>
                </a:solidFill>
                <a:latin typeface="Courier New" panose="02070309020205020404" pitchFamily="49" charset="0"/>
              </a:rPr>
              <a:t>280</a:t>
            </a:r>
            <a:r>
              <a:rPr lang="de-DE" sz="681" b="1" dirty="0">
                <a:solidFill>
                  <a:srgbClr val="000080"/>
                </a:solidFill>
                <a:latin typeface="Courier New" panose="02070309020205020404" pitchFamily="49" charset="0"/>
              </a:rPr>
              <a:t>]:</a:t>
            </a:r>
            <a:r>
              <a:rPr lang="de-DE" sz="681" dirty="0">
                <a:solidFill>
                  <a:srgbClr val="000000"/>
                </a:solidFill>
                <a:latin typeface="Courier New" panose="02070309020205020404" pitchFamily="49" charset="0"/>
              </a:rPr>
              <a:t> In </a:t>
            </a:r>
            <a:r>
              <a:rPr lang="de-DE" sz="681" b="1" dirty="0">
                <a:solidFill>
                  <a:srgbClr val="000080"/>
                </a:solidFill>
                <a:latin typeface="Courier New" panose="02070309020205020404" pitchFamily="49" charset="0"/>
              </a:rPr>
              <a:t>[</a:t>
            </a:r>
            <a:r>
              <a:rPr lang="de-DE" sz="681" dirty="0">
                <a:solidFill>
                  <a:srgbClr val="FF0000"/>
                </a:solidFill>
                <a:latin typeface="Courier New" panose="02070309020205020404" pitchFamily="49" charset="0"/>
              </a:rPr>
              <a:t>77</a:t>
            </a:r>
            <a:r>
              <a:rPr lang="de-DE" sz="681" b="1" dirty="0">
                <a:solidFill>
                  <a:srgbClr val="000080"/>
                </a:solidFill>
                <a:latin typeface="Courier New" panose="02070309020205020404" pitchFamily="49" charset="0"/>
              </a:rPr>
              <a:t>]:</a:t>
            </a:r>
            <a:r>
              <a:rPr lang="de-DE" sz="681" dirty="0">
                <a:solidFill>
                  <a:srgbClr val="000000"/>
                </a:solidFill>
                <a:latin typeface="Courier New" panose="02070309020205020404" pitchFamily="49" charset="0"/>
              </a:rPr>
              <a:t> np</a:t>
            </a:r>
            <a:r>
              <a:rPr lang="de-DE" sz="681" b="1" dirty="0">
                <a:solidFill>
                  <a:srgbClr val="000080"/>
                </a:solidFill>
                <a:latin typeface="Courier New" panose="02070309020205020404" pitchFamily="49" charset="0"/>
              </a:rPr>
              <a:t>.</a:t>
            </a:r>
            <a:r>
              <a:rPr lang="de-DE" sz="681" dirty="0">
                <a:solidFill>
                  <a:srgbClr val="000000"/>
                </a:solidFill>
                <a:latin typeface="Courier New" panose="02070309020205020404" pitchFamily="49" charset="0"/>
              </a:rPr>
              <a:t>arange</a:t>
            </a:r>
            <a:r>
              <a:rPr lang="de-DE" sz="681" b="1" dirty="0">
                <a:solidFill>
                  <a:srgbClr val="000080"/>
                </a:solidFill>
                <a:latin typeface="Courier New" panose="02070309020205020404" pitchFamily="49" charset="0"/>
              </a:rPr>
              <a:t>(</a:t>
            </a:r>
            <a:r>
              <a:rPr lang="de-DE" sz="681" dirty="0">
                <a:solidFill>
                  <a:srgbClr val="FF0000"/>
                </a:solidFill>
                <a:latin typeface="Courier New" panose="02070309020205020404" pitchFamily="49" charset="0"/>
              </a:rPr>
              <a:t>6</a:t>
            </a:r>
            <a:r>
              <a:rPr lang="de-DE" sz="681" b="1" dirty="0">
                <a:solidFill>
                  <a:srgbClr val="000080"/>
                </a:solidFill>
                <a:latin typeface="Courier New" panose="02070309020205020404" pitchFamily="49" charset="0"/>
              </a:rPr>
              <a:t>).</a:t>
            </a:r>
            <a:r>
              <a:rPr lang="de-DE" sz="681" dirty="0">
                <a:solidFill>
                  <a:srgbClr val="000000"/>
                </a:solidFill>
                <a:latin typeface="Courier New" panose="02070309020205020404" pitchFamily="49" charset="0"/>
              </a:rPr>
              <a:t>reshape</a:t>
            </a:r>
            <a:r>
              <a:rPr lang="de-DE" sz="681" b="1" dirty="0">
                <a:solidFill>
                  <a:srgbClr val="000080"/>
                </a:solidFill>
                <a:latin typeface="Courier New" panose="02070309020205020404" pitchFamily="49" charset="0"/>
              </a:rPr>
              <a:t>((</a:t>
            </a:r>
            <a:r>
              <a:rPr lang="de-DE" sz="681" dirty="0">
                <a:solidFill>
                  <a:srgbClr val="FF0000"/>
                </a:solidFill>
                <a:latin typeface="Courier New" panose="02070309020205020404" pitchFamily="49" charset="0"/>
              </a:rPr>
              <a:t>2</a:t>
            </a:r>
            <a:r>
              <a:rPr lang="de-DE" sz="681" b="1" dirty="0">
                <a:solidFill>
                  <a:srgbClr val="000080"/>
                </a:solidFill>
                <a:latin typeface="Courier New" panose="02070309020205020404" pitchFamily="49" charset="0"/>
              </a:rPr>
              <a:t>,</a:t>
            </a:r>
            <a:r>
              <a:rPr lang="de-DE" sz="681" dirty="0">
                <a:solidFill>
                  <a:srgbClr val="FF0000"/>
                </a:solidFill>
                <a:latin typeface="Courier New" panose="02070309020205020404" pitchFamily="49" charset="0"/>
              </a:rPr>
              <a:t>3</a:t>
            </a:r>
            <a:r>
              <a:rPr lang="de-DE" sz="681" b="1" dirty="0">
                <a:solidFill>
                  <a:srgbClr val="000080"/>
                </a:solidFill>
                <a:latin typeface="Courier New" panose="02070309020205020404" pitchFamily="49" charset="0"/>
              </a:rPr>
              <a:t>))</a:t>
            </a:r>
            <a:endParaRPr lang="de-DE" sz="681" dirty="0">
              <a:solidFill>
                <a:srgbClr val="000000"/>
              </a:solidFill>
              <a:latin typeface="Courier New" panose="02070309020205020404" pitchFamily="49" charset="0"/>
            </a:endParaRPr>
          </a:p>
          <a:p>
            <a:r>
              <a:rPr lang="en-US" sz="681" dirty="0">
                <a:solidFill>
                  <a:srgbClr val="000000"/>
                </a:solidFill>
                <a:latin typeface="Courier New" panose="02070309020205020404" pitchFamily="49" charset="0"/>
              </a:rPr>
              <a:t>Out</a:t>
            </a:r>
            <a:r>
              <a:rPr lang="en-US" sz="681" b="1" dirty="0">
                <a:solidFill>
                  <a:srgbClr val="000080"/>
                </a:solidFill>
                <a:latin typeface="Courier New" panose="02070309020205020404" pitchFamily="49" charset="0"/>
              </a:rPr>
              <a:t>[</a:t>
            </a:r>
            <a:r>
              <a:rPr lang="en-US" sz="681" dirty="0">
                <a:solidFill>
                  <a:srgbClr val="FF0000"/>
                </a:solidFill>
                <a:latin typeface="Courier New" panose="02070309020205020404" pitchFamily="49" charset="0"/>
              </a:rPr>
              <a:t>280</a:t>
            </a:r>
            <a:r>
              <a:rPr lang="en-US" sz="681" b="1" dirty="0">
                <a:solidFill>
                  <a:srgbClr val="000080"/>
                </a:solidFill>
                <a:latin typeface="Courier New" panose="02070309020205020404" pitchFamily="49" charset="0"/>
              </a:rPr>
              <a:t>]:</a:t>
            </a:r>
            <a:r>
              <a:rPr lang="en-US" sz="681" dirty="0">
                <a:solidFill>
                  <a:srgbClr val="000000"/>
                </a:solidFill>
                <a:latin typeface="Courier New" panose="02070309020205020404" pitchFamily="49" charset="0"/>
              </a:rPr>
              <a:t> </a:t>
            </a:r>
          </a:p>
          <a:p>
            <a:r>
              <a:rPr lang="en-US" sz="681" dirty="0">
                <a:solidFill>
                  <a:srgbClr val="000000"/>
                </a:solidFill>
                <a:latin typeface="Courier New" panose="02070309020205020404" pitchFamily="49" charset="0"/>
              </a:rPr>
              <a:t>array</a:t>
            </a:r>
            <a:r>
              <a:rPr lang="en-US" sz="681" b="1" dirty="0">
                <a:solidFill>
                  <a:srgbClr val="000080"/>
                </a:solidFill>
                <a:latin typeface="Courier New" panose="02070309020205020404" pitchFamily="49" charset="0"/>
              </a:rPr>
              <a:t>([[</a:t>
            </a:r>
            <a:r>
              <a:rPr lang="en-US" sz="681" dirty="0">
                <a:solidFill>
                  <a:srgbClr val="FF0000"/>
                </a:solidFill>
                <a:latin typeface="Courier New" panose="02070309020205020404" pitchFamily="49" charset="0"/>
              </a:rPr>
              <a:t>0</a:t>
            </a:r>
            <a:r>
              <a:rPr lang="en-US" sz="681" b="1" dirty="0">
                <a:solidFill>
                  <a:srgbClr val="000080"/>
                </a:solidFill>
                <a:latin typeface="Courier New" panose="02070309020205020404" pitchFamily="49" charset="0"/>
              </a:rPr>
              <a:t>,</a:t>
            </a:r>
            <a:r>
              <a:rPr lang="en-US" sz="681" dirty="0">
                <a:solidFill>
                  <a:srgbClr val="000000"/>
                </a:solidFill>
                <a:latin typeface="Courier New" panose="02070309020205020404" pitchFamily="49" charset="0"/>
              </a:rPr>
              <a:t> </a:t>
            </a:r>
            <a:r>
              <a:rPr lang="en-US" sz="681" dirty="0">
                <a:solidFill>
                  <a:srgbClr val="FF0000"/>
                </a:solidFill>
                <a:latin typeface="Courier New" panose="02070309020205020404" pitchFamily="49" charset="0"/>
              </a:rPr>
              <a:t>1</a:t>
            </a:r>
            <a:r>
              <a:rPr lang="en-US" sz="681" b="1" dirty="0">
                <a:solidFill>
                  <a:srgbClr val="000080"/>
                </a:solidFill>
                <a:latin typeface="Courier New" panose="02070309020205020404" pitchFamily="49" charset="0"/>
              </a:rPr>
              <a:t>,</a:t>
            </a:r>
            <a:r>
              <a:rPr lang="en-US" sz="681" dirty="0">
                <a:solidFill>
                  <a:srgbClr val="000000"/>
                </a:solidFill>
                <a:latin typeface="Courier New" panose="02070309020205020404" pitchFamily="49" charset="0"/>
              </a:rPr>
              <a:t> </a:t>
            </a:r>
            <a:r>
              <a:rPr lang="en-US" sz="681" dirty="0">
                <a:solidFill>
                  <a:srgbClr val="FF0000"/>
                </a:solidFill>
                <a:latin typeface="Courier New" panose="02070309020205020404" pitchFamily="49" charset="0"/>
              </a:rPr>
              <a:t>2</a:t>
            </a:r>
            <a:r>
              <a:rPr lang="en-US" sz="681" b="1" dirty="0">
                <a:solidFill>
                  <a:srgbClr val="000080"/>
                </a:solidFill>
                <a:latin typeface="Courier New" panose="02070309020205020404" pitchFamily="49" charset="0"/>
              </a:rPr>
              <a:t>],</a:t>
            </a:r>
            <a:endParaRPr lang="en-US" sz="681" dirty="0">
              <a:solidFill>
                <a:srgbClr val="000000"/>
              </a:solidFill>
              <a:latin typeface="Courier New" panose="02070309020205020404" pitchFamily="49" charset="0"/>
            </a:endParaRPr>
          </a:p>
          <a:p>
            <a:r>
              <a:rPr lang="en-US" sz="681" dirty="0">
                <a:solidFill>
                  <a:srgbClr val="000000"/>
                </a:solidFill>
                <a:latin typeface="Courier New" panose="02070309020205020404" pitchFamily="49" charset="0"/>
              </a:rPr>
              <a:t>       </a:t>
            </a:r>
            <a:r>
              <a:rPr lang="en-US" sz="681" b="1" dirty="0">
                <a:solidFill>
                  <a:srgbClr val="000080"/>
                </a:solidFill>
                <a:latin typeface="Courier New" panose="02070309020205020404" pitchFamily="49" charset="0"/>
              </a:rPr>
              <a:t>[</a:t>
            </a:r>
            <a:r>
              <a:rPr lang="en-US" sz="681" dirty="0">
                <a:solidFill>
                  <a:srgbClr val="FF0000"/>
                </a:solidFill>
                <a:latin typeface="Courier New" panose="02070309020205020404" pitchFamily="49" charset="0"/>
              </a:rPr>
              <a:t>3</a:t>
            </a:r>
            <a:r>
              <a:rPr lang="en-US" sz="681" b="1" dirty="0">
                <a:solidFill>
                  <a:srgbClr val="000080"/>
                </a:solidFill>
                <a:latin typeface="Courier New" panose="02070309020205020404" pitchFamily="49" charset="0"/>
              </a:rPr>
              <a:t>,</a:t>
            </a:r>
            <a:r>
              <a:rPr lang="en-US" sz="681" dirty="0">
                <a:solidFill>
                  <a:srgbClr val="000000"/>
                </a:solidFill>
                <a:latin typeface="Courier New" panose="02070309020205020404" pitchFamily="49" charset="0"/>
              </a:rPr>
              <a:t> </a:t>
            </a:r>
            <a:r>
              <a:rPr lang="en-US" sz="681" dirty="0">
                <a:solidFill>
                  <a:srgbClr val="FF0000"/>
                </a:solidFill>
                <a:latin typeface="Courier New" panose="02070309020205020404" pitchFamily="49" charset="0"/>
              </a:rPr>
              <a:t>4</a:t>
            </a:r>
            <a:r>
              <a:rPr lang="en-US" sz="681" b="1" dirty="0">
                <a:solidFill>
                  <a:srgbClr val="000080"/>
                </a:solidFill>
                <a:latin typeface="Courier New" panose="02070309020205020404" pitchFamily="49" charset="0"/>
              </a:rPr>
              <a:t>,</a:t>
            </a:r>
            <a:r>
              <a:rPr lang="en-US" sz="681" dirty="0">
                <a:solidFill>
                  <a:srgbClr val="000000"/>
                </a:solidFill>
                <a:latin typeface="Courier New" panose="02070309020205020404" pitchFamily="49" charset="0"/>
              </a:rPr>
              <a:t> </a:t>
            </a:r>
            <a:r>
              <a:rPr lang="en-US" sz="681" dirty="0">
                <a:solidFill>
                  <a:srgbClr val="FF0000"/>
                </a:solidFill>
                <a:latin typeface="Courier New" panose="02070309020205020404" pitchFamily="49" charset="0"/>
              </a:rPr>
              <a:t>5</a:t>
            </a:r>
            <a:r>
              <a:rPr lang="en-US" sz="681" b="1" dirty="0">
                <a:solidFill>
                  <a:srgbClr val="000080"/>
                </a:solidFill>
                <a:latin typeface="Courier New" panose="02070309020205020404" pitchFamily="49" charset="0"/>
              </a:rPr>
              <a:t>]])</a:t>
            </a:r>
            <a:endParaRPr lang="en-US" sz="681" dirty="0">
              <a:solidFill>
                <a:srgbClr val="000000"/>
              </a:solidFill>
              <a:latin typeface="Courier New" panose="02070309020205020404" pitchFamily="49" charset="0"/>
            </a:endParaRPr>
          </a:p>
          <a:p>
            <a:endParaRPr lang="en-US" sz="681" dirty="0">
              <a:solidFill>
                <a:srgbClr val="000000"/>
              </a:solidFill>
              <a:latin typeface="Courier New" panose="02070309020205020404" pitchFamily="49" charset="0"/>
            </a:endParaRPr>
          </a:p>
          <a:p>
            <a:r>
              <a:rPr lang="en-US" sz="681" dirty="0">
                <a:solidFill>
                  <a:srgbClr val="000000"/>
                </a:solidFill>
                <a:latin typeface="Courier New" panose="02070309020205020404" pitchFamily="49" charset="0"/>
              </a:rPr>
              <a:t>In </a:t>
            </a:r>
            <a:r>
              <a:rPr lang="en-US" sz="681" b="1" dirty="0">
                <a:solidFill>
                  <a:srgbClr val="000080"/>
                </a:solidFill>
                <a:latin typeface="Courier New" panose="02070309020205020404" pitchFamily="49" charset="0"/>
              </a:rPr>
              <a:t>[</a:t>
            </a:r>
            <a:r>
              <a:rPr lang="en-US" sz="681" dirty="0">
                <a:solidFill>
                  <a:srgbClr val="FF0000"/>
                </a:solidFill>
                <a:latin typeface="Courier New" panose="02070309020205020404" pitchFamily="49" charset="0"/>
              </a:rPr>
              <a:t>281</a:t>
            </a:r>
            <a:r>
              <a:rPr lang="en-US" sz="681" b="1" dirty="0">
                <a:solidFill>
                  <a:srgbClr val="000080"/>
                </a:solidFill>
                <a:latin typeface="Courier New" panose="02070309020205020404" pitchFamily="49" charset="0"/>
              </a:rPr>
              <a:t>]:</a:t>
            </a:r>
            <a:r>
              <a:rPr lang="en-US" sz="681" dirty="0">
                <a:solidFill>
                  <a:srgbClr val="000000"/>
                </a:solidFill>
                <a:latin typeface="Courier New" panose="02070309020205020404" pitchFamily="49" charset="0"/>
              </a:rPr>
              <a:t> In </a:t>
            </a:r>
            <a:r>
              <a:rPr lang="en-US" sz="681" b="1" dirty="0">
                <a:solidFill>
                  <a:srgbClr val="000080"/>
                </a:solidFill>
                <a:latin typeface="Courier New" panose="02070309020205020404" pitchFamily="49" charset="0"/>
              </a:rPr>
              <a:t>[</a:t>
            </a:r>
            <a:r>
              <a:rPr lang="en-US" sz="681" dirty="0">
                <a:solidFill>
                  <a:srgbClr val="FF0000"/>
                </a:solidFill>
                <a:latin typeface="Courier New" panose="02070309020205020404" pitchFamily="49" charset="0"/>
              </a:rPr>
              <a:t>77</a:t>
            </a:r>
            <a:r>
              <a:rPr lang="en-US" sz="681" b="1" dirty="0">
                <a:solidFill>
                  <a:srgbClr val="000080"/>
                </a:solidFill>
                <a:latin typeface="Courier New" panose="02070309020205020404" pitchFamily="49" charset="0"/>
              </a:rPr>
              <a:t>]:</a:t>
            </a:r>
            <a:r>
              <a:rPr lang="en-US" sz="681" dirty="0">
                <a:solidFill>
                  <a:srgbClr val="000000"/>
                </a:solidFill>
                <a:latin typeface="Courier New" panose="02070309020205020404" pitchFamily="49" charset="0"/>
              </a:rPr>
              <a:t> </a:t>
            </a:r>
            <a:r>
              <a:rPr lang="en-US" sz="681" dirty="0" err="1">
                <a:solidFill>
                  <a:srgbClr val="000000"/>
                </a:solidFill>
                <a:latin typeface="Courier New" panose="02070309020205020404" pitchFamily="49" charset="0"/>
              </a:rPr>
              <a:t>np</a:t>
            </a:r>
            <a:r>
              <a:rPr lang="en-US" sz="681" b="1" dirty="0" err="1">
                <a:solidFill>
                  <a:srgbClr val="000080"/>
                </a:solidFill>
                <a:latin typeface="Courier New" panose="02070309020205020404" pitchFamily="49" charset="0"/>
              </a:rPr>
              <a:t>.</a:t>
            </a:r>
            <a:r>
              <a:rPr lang="en-US" sz="681" dirty="0" err="1">
                <a:solidFill>
                  <a:srgbClr val="000000"/>
                </a:solidFill>
                <a:latin typeface="Courier New" panose="02070309020205020404" pitchFamily="49" charset="0"/>
              </a:rPr>
              <a:t>arange</a:t>
            </a:r>
            <a:r>
              <a:rPr lang="en-US" sz="681" b="1" dirty="0">
                <a:solidFill>
                  <a:srgbClr val="000080"/>
                </a:solidFill>
                <a:latin typeface="Courier New" panose="02070309020205020404" pitchFamily="49" charset="0"/>
              </a:rPr>
              <a:t>(</a:t>
            </a:r>
            <a:r>
              <a:rPr lang="en-US" sz="681" dirty="0">
                <a:solidFill>
                  <a:srgbClr val="FF0000"/>
                </a:solidFill>
                <a:latin typeface="Courier New" panose="02070309020205020404" pitchFamily="49" charset="0"/>
              </a:rPr>
              <a:t>6</a:t>
            </a:r>
            <a:r>
              <a:rPr lang="en-US" sz="681" b="1" dirty="0">
                <a:solidFill>
                  <a:srgbClr val="000080"/>
                </a:solidFill>
                <a:latin typeface="Courier New" panose="02070309020205020404" pitchFamily="49" charset="0"/>
              </a:rPr>
              <a:t>).</a:t>
            </a:r>
            <a:r>
              <a:rPr lang="en-US" sz="681" dirty="0">
                <a:solidFill>
                  <a:srgbClr val="000000"/>
                </a:solidFill>
                <a:latin typeface="Courier New" panose="02070309020205020404" pitchFamily="49" charset="0"/>
              </a:rPr>
              <a:t>reshape</a:t>
            </a:r>
            <a:r>
              <a:rPr lang="en-US" sz="681" b="1" dirty="0">
                <a:solidFill>
                  <a:srgbClr val="000080"/>
                </a:solidFill>
                <a:latin typeface="Courier New" panose="02070309020205020404" pitchFamily="49" charset="0"/>
              </a:rPr>
              <a:t>((</a:t>
            </a:r>
            <a:r>
              <a:rPr lang="en-US" sz="681" dirty="0">
                <a:solidFill>
                  <a:srgbClr val="FF0000"/>
                </a:solidFill>
                <a:latin typeface="Courier New" panose="02070309020205020404" pitchFamily="49" charset="0"/>
              </a:rPr>
              <a:t>2</a:t>
            </a:r>
            <a:r>
              <a:rPr lang="en-US" sz="681" b="1" dirty="0">
                <a:solidFill>
                  <a:srgbClr val="000080"/>
                </a:solidFill>
                <a:latin typeface="Courier New" panose="02070309020205020404" pitchFamily="49" charset="0"/>
              </a:rPr>
              <a:t>,</a:t>
            </a:r>
            <a:r>
              <a:rPr lang="en-US" sz="681" dirty="0">
                <a:solidFill>
                  <a:srgbClr val="FF0000"/>
                </a:solidFill>
                <a:latin typeface="Courier New" panose="02070309020205020404" pitchFamily="49" charset="0"/>
              </a:rPr>
              <a:t>3</a:t>
            </a:r>
            <a:r>
              <a:rPr lang="en-US" sz="681" b="1" dirty="0">
                <a:solidFill>
                  <a:srgbClr val="000080"/>
                </a:solidFill>
                <a:latin typeface="Courier New" panose="02070309020205020404" pitchFamily="49" charset="0"/>
              </a:rPr>
              <a:t>),</a:t>
            </a:r>
            <a:r>
              <a:rPr lang="en-US" sz="681" dirty="0">
                <a:solidFill>
                  <a:srgbClr val="000000"/>
                </a:solidFill>
                <a:latin typeface="Courier New" panose="02070309020205020404" pitchFamily="49" charset="0"/>
              </a:rPr>
              <a:t> order</a:t>
            </a:r>
            <a:r>
              <a:rPr lang="en-US" sz="681" b="1" dirty="0">
                <a:solidFill>
                  <a:srgbClr val="000080"/>
                </a:solidFill>
                <a:latin typeface="Courier New" panose="02070309020205020404" pitchFamily="49" charset="0"/>
              </a:rPr>
              <a:t>=</a:t>
            </a:r>
            <a:r>
              <a:rPr lang="en-US" sz="681" dirty="0">
                <a:solidFill>
                  <a:srgbClr val="808080"/>
                </a:solidFill>
                <a:latin typeface="Courier New" panose="02070309020205020404" pitchFamily="49" charset="0"/>
              </a:rPr>
              <a:t>'F'</a:t>
            </a:r>
            <a:r>
              <a:rPr lang="en-US" sz="681" b="1" dirty="0">
                <a:solidFill>
                  <a:srgbClr val="000080"/>
                </a:solidFill>
                <a:latin typeface="Courier New" panose="02070309020205020404" pitchFamily="49" charset="0"/>
              </a:rPr>
              <a:t>)</a:t>
            </a:r>
            <a:endParaRPr lang="en-US" sz="681" dirty="0">
              <a:solidFill>
                <a:srgbClr val="000000"/>
              </a:solidFill>
              <a:latin typeface="Courier New" panose="02070309020205020404" pitchFamily="49" charset="0"/>
            </a:endParaRPr>
          </a:p>
          <a:p>
            <a:r>
              <a:rPr lang="en-US" sz="681" dirty="0">
                <a:solidFill>
                  <a:srgbClr val="000000"/>
                </a:solidFill>
                <a:latin typeface="Courier New" panose="02070309020205020404" pitchFamily="49" charset="0"/>
              </a:rPr>
              <a:t>Out</a:t>
            </a:r>
            <a:r>
              <a:rPr lang="en-US" sz="681" b="1" dirty="0">
                <a:solidFill>
                  <a:srgbClr val="000080"/>
                </a:solidFill>
                <a:latin typeface="Courier New" panose="02070309020205020404" pitchFamily="49" charset="0"/>
              </a:rPr>
              <a:t>[</a:t>
            </a:r>
            <a:r>
              <a:rPr lang="en-US" sz="681" dirty="0">
                <a:solidFill>
                  <a:srgbClr val="FF0000"/>
                </a:solidFill>
                <a:latin typeface="Courier New" panose="02070309020205020404" pitchFamily="49" charset="0"/>
              </a:rPr>
              <a:t>281</a:t>
            </a:r>
            <a:r>
              <a:rPr lang="en-US" sz="681" b="1" dirty="0">
                <a:solidFill>
                  <a:srgbClr val="000080"/>
                </a:solidFill>
                <a:latin typeface="Courier New" panose="02070309020205020404" pitchFamily="49" charset="0"/>
              </a:rPr>
              <a:t>]:</a:t>
            </a:r>
            <a:r>
              <a:rPr lang="en-US" sz="681" dirty="0">
                <a:solidFill>
                  <a:srgbClr val="000000"/>
                </a:solidFill>
                <a:latin typeface="Courier New" panose="02070309020205020404" pitchFamily="49" charset="0"/>
              </a:rPr>
              <a:t> </a:t>
            </a:r>
          </a:p>
          <a:p>
            <a:r>
              <a:rPr lang="en-US" sz="681" dirty="0">
                <a:solidFill>
                  <a:srgbClr val="000000"/>
                </a:solidFill>
                <a:latin typeface="Courier New" panose="02070309020205020404" pitchFamily="49" charset="0"/>
              </a:rPr>
              <a:t>array</a:t>
            </a:r>
            <a:r>
              <a:rPr lang="en-US" sz="681" b="1" dirty="0">
                <a:solidFill>
                  <a:srgbClr val="000080"/>
                </a:solidFill>
                <a:latin typeface="Courier New" panose="02070309020205020404" pitchFamily="49" charset="0"/>
              </a:rPr>
              <a:t>([[</a:t>
            </a:r>
            <a:r>
              <a:rPr lang="en-US" sz="681" dirty="0">
                <a:solidFill>
                  <a:srgbClr val="FF0000"/>
                </a:solidFill>
                <a:latin typeface="Courier New" panose="02070309020205020404" pitchFamily="49" charset="0"/>
              </a:rPr>
              <a:t>0</a:t>
            </a:r>
            <a:r>
              <a:rPr lang="en-US" sz="681" b="1" dirty="0">
                <a:solidFill>
                  <a:srgbClr val="000080"/>
                </a:solidFill>
                <a:latin typeface="Courier New" panose="02070309020205020404" pitchFamily="49" charset="0"/>
              </a:rPr>
              <a:t>,</a:t>
            </a:r>
            <a:r>
              <a:rPr lang="en-US" sz="681" dirty="0">
                <a:solidFill>
                  <a:srgbClr val="000000"/>
                </a:solidFill>
                <a:latin typeface="Courier New" panose="02070309020205020404" pitchFamily="49" charset="0"/>
              </a:rPr>
              <a:t> </a:t>
            </a:r>
            <a:r>
              <a:rPr lang="en-US" sz="681" dirty="0">
                <a:solidFill>
                  <a:srgbClr val="FF0000"/>
                </a:solidFill>
                <a:latin typeface="Courier New" panose="02070309020205020404" pitchFamily="49" charset="0"/>
              </a:rPr>
              <a:t>2</a:t>
            </a:r>
            <a:r>
              <a:rPr lang="en-US" sz="681" b="1" dirty="0">
                <a:solidFill>
                  <a:srgbClr val="000080"/>
                </a:solidFill>
                <a:latin typeface="Courier New" panose="02070309020205020404" pitchFamily="49" charset="0"/>
              </a:rPr>
              <a:t>,</a:t>
            </a:r>
            <a:r>
              <a:rPr lang="en-US" sz="681" dirty="0">
                <a:solidFill>
                  <a:srgbClr val="000000"/>
                </a:solidFill>
                <a:latin typeface="Courier New" panose="02070309020205020404" pitchFamily="49" charset="0"/>
              </a:rPr>
              <a:t> </a:t>
            </a:r>
            <a:r>
              <a:rPr lang="en-US" sz="681" dirty="0">
                <a:solidFill>
                  <a:srgbClr val="FF0000"/>
                </a:solidFill>
                <a:latin typeface="Courier New" panose="02070309020205020404" pitchFamily="49" charset="0"/>
              </a:rPr>
              <a:t>4</a:t>
            </a:r>
            <a:r>
              <a:rPr lang="en-US" sz="681" b="1" dirty="0">
                <a:solidFill>
                  <a:srgbClr val="000080"/>
                </a:solidFill>
                <a:latin typeface="Courier New" panose="02070309020205020404" pitchFamily="49" charset="0"/>
              </a:rPr>
              <a:t>],</a:t>
            </a:r>
            <a:endParaRPr lang="en-US" sz="681" dirty="0">
              <a:solidFill>
                <a:srgbClr val="000000"/>
              </a:solidFill>
              <a:latin typeface="Courier New" panose="02070309020205020404" pitchFamily="49" charset="0"/>
            </a:endParaRPr>
          </a:p>
          <a:p>
            <a:r>
              <a:rPr lang="en-US" sz="681" dirty="0">
                <a:solidFill>
                  <a:srgbClr val="000000"/>
                </a:solidFill>
                <a:latin typeface="Courier New" panose="02070309020205020404" pitchFamily="49" charset="0"/>
              </a:rPr>
              <a:t>       </a:t>
            </a:r>
            <a:r>
              <a:rPr lang="en-US" sz="681" b="1" dirty="0">
                <a:solidFill>
                  <a:srgbClr val="000080"/>
                </a:solidFill>
                <a:latin typeface="Courier New" panose="02070309020205020404" pitchFamily="49" charset="0"/>
              </a:rPr>
              <a:t>[</a:t>
            </a:r>
            <a:r>
              <a:rPr lang="en-US" sz="681" dirty="0">
                <a:solidFill>
                  <a:srgbClr val="FF0000"/>
                </a:solidFill>
                <a:latin typeface="Courier New" panose="02070309020205020404" pitchFamily="49" charset="0"/>
              </a:rPr>
              <a:t>1</a:t>
            </a:r>
            <a:r>
              <a:rPr lang="en-US" sz="681" b="1" dirty="0">
                <a:solidFill>
                  <a:srgbClr val="000080"/>
                </a:solidFill>
                <a:latin typeface="Courier New" panose="02070309020205020404" pitchFamily="49" charset="0"/>
              </a:rPr>
              <a:t>,</a:t>
            </a:r>
            <a:r>
              <a:rPr lang="en-US" sz="681" dirty="0">
                <a:solidFill>
                  <a:srgbClr val="000000"/>
                </a:solidFill>
                <a:latin typeface="Courier New" panose="02070309020205020404" pitchFamily="49" charset="0"/>
              </a:rPr>
              <a:t> </a:t>
            </a:r>
            <a:r>
              <a:rPr lang="en-US" sz="681" dirty="0">
                <a:solidFill>
                  <a:srgbClr val="FF0000"/>
                </a:solidFill>
                <a:latin typeface="Courier New" panose="02070309020205020404" pitchFamily="49" charset="0"/>
              </a:rPr>
              <a:t>3</a:t>
            </a:r>
            <a:r>
              <a:rPr lang="en-US" sz="681" b="1" dirty="0">
                <a:solidFill>
                  <a:srgbClr val="000080"/>
                </a:solidFill>
                <a:latin typeface="Courier New" panose="02070309020205020404" pitchFamily="49" charset="0"/>
              </a:rPr>
              <a:t>,</a:t>
            </a:r>
            <a:r>
              <a:rPr lang="en-US" sz="681" dirty="0">
                <a:solidFill>
                  <a:srgbClr val="000000"/>
                </a:solidFill>
                <a:latin typeface="Courier New" panose="02070309020205020404" pitchFamily="49" charset="0"/>
              </a:rPr>
              <a:t> </a:t>
            </a:r>
            <a:r>
              <a:rPr lang="en-US" sz="681" dirty="0">
                <a:solidFill>
                  <a:srgbClr val="FF0000"/>
                </a:solidFill>
                <a:latin typeface="Courier New" panose="02070309020205020404" pitchFamily="49" charset="0"/>
              </a:rPr>
              <a:t>5</a:t>
            </a:r>
            <a:r>
              <a:rPr lang="en-US" sz="681" b="1" dirty="0">
                <a:solidFill>
                  <a:srgbClr val="000080"/>
                </a:solidFill>
                <a:latin typeface="Courier New" panose="02070309020205020404" pitchFamily="49" charset="0"/>
              </a:rPr>
              <a:t>]])</a:t>
            </a:r>
            <a:endParaRPr lang="en-US" sz="681" dirty="0">
              <a:solidFill>
                <a:srgbClr val="000000"/>
              </a:solidFill>
              <a:latin typeface="Courier New" panose="02070309020205020404" pitchFamily="49" charset="0"/>
            </a:endParaRPr>
          </a:p>
        </p:txBody>
      </p:sp>
      <p:sp>
        <p:nvSpPr>
          <p:cNvPr id="5" name="Footer Placeholder 4">
            <a:extLst>
              <a:ext uri="{FF2B5EF4-FFF2-40B4-BE49-F238E27FC236}">
                <a16:creationId xmlns:a16="http://schemas.microsoft.com/office/drawing/2014/main" id="{30F57D34-D5AF-F5FD-BFC8-ED3773DCD4E4}"/>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3867852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99826" y="502021"/>
            <a:ext cx="1184940" cy="197105"/>
          </a:xfrm>
          <a:prstGeom prst="rect">
            <a:avLst/>
          </a:prstGeom>
        </p:spPr>
        <p:txBody>
          <a:bodyPr wrap="none">
            <a:spAutoFit/>
          </a:bodyPr>
          <a:lstStyle/>
          <a:p>
            <a:r>
              <a:rPr lang="en-US" sz="681" dirty="0"/>
              <a:t>Fast element-wise functions</a:t>
            </a:r>
          </a:p>
        </p:txBody>
      </p:sp>
      <p:pic>
        <p:nvPicPr>
          <p:cNvPr id="5" name="Picture 4"/>
          <p:cNvPicPr>
            <a:picLocks noChangeAspect="1"/>
          </p:cNvPicPr>
          <p:nvPr/>
        </p:nvPicPr>
        <p:blipFill>
          <a:blip r:embed="rId2" cstate="print"/>
          <a:stretch>
            <a:fillRect/>
          </a:stretch>
        </p:blipFill>
        <p:spPr>
          <a:xfrm>
            <a:off x="1553079" y="433784"/>
            <a:ext cx="2916454" cy="2549962"/>
          </a:xfrm>
          <a:prstGeom prst="rect">
            <a:avLst/>
          </a:prstGeom>
        </p:spPr>
      </p:pic>
      <p:sp>
        <p:nvSpPr>
          <p:cNvPr id="2" name="Rectangle 1">
            <a:extLst>
              <a:ext uri="{FF2B5EF4-FFF2-40B4-BE49-F238E27FC236}">
                <a16:creationId xmlns:a16="http://schemas.microsoft.com/office/drawing/2014/main" id="{EA7882CD-191B-B44A-B935-4FF943491289}"/>
              </a:ext>
            </a:extLst>
          </p:cNvPr>
          <p:cNvSpPr/>
          <p:nvPr/>
        </p:nvSpPr>
        <p:spPr>
          <a:xfrm>
            <a:off x="99825" y="1111846"/>
            <a:ext cx="1079142" cy="197105"/>
          </a:xfrm>
          <a:prstGeom prst="rect">
            <a:avLst/>
          </a:prstGeom>
        </p:spPr>
        <p:txBody>
          <a:bodyPr wrap="none">
            <a:spAutoFit/>
          </a:bodyPr>
          <a:lstStyle/>
          <a:p>
            <a:r>
              <a:rPr lang="en-US" sz="681" dirty="0"/>
              <a:t>print (</a:t>
            </a:r>
            <a:r>
              <a:rPr lang="en-US" sz="681" dirty="0" err="1"/>
              <a:t>np.sqrt</a:t>
            </a:r>
            <a:r>
              <a:rPr lang="en-US" sz="681" dirty="0"/>
              <a:t>(</a:t>
            </a:r>
            <a:r>
              <a:rPr lang="en-US" sz="681" dirty="0" err="1"/>
              <a:t>my_array</a:t>
            </a:r>
            <a:r>
              <a:rPr lang="en-US" sz="681" dirty="0"/>
              <a:t>))</a:t>
            </a:r>
          </a:p>
        </p:txBody>
      </p:sp>
      <p:sp>
        <p:nvSpPr>
          <p:cNvPr id="6" name="Footer Placeholder 5">
            <a:extLst>
              <a:ext uri="{FF2B5EF4-FFF2-40B4-BE49-F238E27FC236}">
                <a16:creationId xmlns:a16="http://schemas.microsoft.com/office/drawing/2014/main" id="{AF36DE54-1F42-6D0F-7973-A9FE03B68190}"/>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3198249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F857B-37A2-6E46-9112-B0AAE9E10E5E}"/>
              </a:ext>
            </a:extLst>
          </p:cNvPr>
          <p:cNvSpPr>
            <a:spLocks noGrp="1"/>
          </p:cNvSpPr>
          <p:nvPr>
            <p:ph type="title"/>
          </p:nvPr>
        </p:nvSpPr>
        <p:spPr>
          <a:xfrm>
            <a:off x="118854" y="547236"/>
            <a:ext cx="4305761" cy="215444"/>
          </a:xfrm>
        </p:spPr>
        <p:txBody>
          <a:bodyPr/>
          <a:lstStyle/>
          <a:p>
            <a:endParaRPr lang="en-US"/>
          </a:p>
        </p:txBody>
      </p:sp>
      <p:sp>
        <p:nvSpPr>
          <p:cNvPr id="3" name="Content Placeholder 2">
            <a:extLst>
              <a:ext uri="{FF2B5EF4-FFF2-40B4-BE49-F238E27FC236}">
                <a16:creationId xmlns:a16="http://schemas.microsoft.com/office/drawing/2014/main" id="{143A5432-80B8-BE4E-9AB8-4E3760B94568}"/>
              </a:ext>
            </a:extLst>
          </p:cNvPr>
          <p:cNvSpPr>
            <a:spLocks noGrp="1"/>
          </p:cNvSpPr>
          <p:nvPr>
            <p:ph idx="1"/>
          </p:nvPr>
        </p:nvSpPr>
        <p:spPr>
          <a:xfrm>
            <a:off x="118854" y="1092885"/>
            <a:ext cx="4305761" cy="169277"/>
          </a:xfrm>
        </p:spPr>
        <p:txBody>
          <a:bodyPr/>
          <a:lstStyle/>
          <a:p>
            <a:endParaRPr lang="en-US"/>
          </a:p>
        </p:txBody>
      </p:sp>
      <p:pic>
        <p:nvPicPr>
          <p:cNvPr id="6" name="Picture 5">
            <a:extLst>
              <a:ext uri="{FF2B5EF4-FFF2-40B4-BE49-F238E27FC236}">
                <a16:creationId xmlns:a16="http://schemas.microsoft.com/office/drawing/2014/main" id="{A5E8F81D-6537-E849-BC76-9CC7AE7E5635}"/>
              </a:ext>
            </a:extLst>
          </p:cNvPr>
          <p:cNvPicPr>
            <a:picLocks noChangeAspect="1"/>
          </p:cNvPicPr>
          <p:nvPr/>
        </p:nvPicPr>
        <p:blipFill rotWithShape="1">
          <a:blip r:embed="rId2"/>
          <a:srcRect l="2959" t="14493" r="3139" b="8533"/>
          <a:stretch/>
        </p:blipFill>
        <p:spPr>
          <a:xfrm>
            <a:off x="118854" y="547237"/>
            <a:ext cx="4305761" cy="2205961"/>
          </a:xfrm>
          <a:prstGeom prst="rect">
            <a:avLst/>
          </a:prstGeom>
        </p:spPr>
      </p:pic>
      <p:sp>
        <p:nvSpPr>
          <p:cNvPr id="5" name="Footer Placeholder 4">
            <a:extLst>
              <a:ext uri="{FF2B5EF4-FFF2-40B4-BE49-F238E27FC236}">
                <a16:creationId xmlns:a16="http://schemas.microsoft.com/office/drawing/2014/main" id="{7319B0C1-1416-E640-E6BD-CA6D9B28055F}"/>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561694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p:cNvGrpSpPr/>
          <p:nvPr/>
        </p:nvGrpSpPr>
        <p:grpSpPr>
          <a:xfrm>
            <a:off x="1375514" y="498830"/>
            <a:ext cx="3234586" cy="2024533"/>
            <a:chOff x="2807967" y="365125"/>
            <a:chExt cx="8801100" cy="5674382"/>
          </a:xfrm>
        </p:grpSpPr>
        <p:pic>
          <p:nvPicPr>
            <p:cNvPr id="4" name="Picture 3"/>
            <p:cNvPicPr>
              <a:picLocks noChangeAspect="1"/>
            </p:cNvPicPr>
            <p:nvPr/>
          </p:nvPicPr>
          <p:blipFill>
            <a:blip r:embed="rId2" cstate="print"/>
            <a:stretch>
              <a:fillRect/>
            </a:stretch>
          </p:blipFill>
          <p:spPr>
            <a:xfrm>
              <a:off x="2847294" y="365125"/>
              <a:ext cx="8757023" cy="4071937"/>
            </a:xfrm>
            <a:prstGeom prst="rect">
              <a:avLst/>
            </a:prstGeom>
          </p:spPr>
        </p:pic>
        <p:pic>
          <p:nvPicPr>
            <p:cNvPr id="5" name="Picture 4"/>
            <p:cNvPicPr>
              <a:picLocks noChangeAspect="1"/>
            </p:cNvPicPr>
            <p:nvPr/>
          </p:nvPicPr>
          <p:blipFill>
            <a:blip r:embed="rId3" cstate="print"/>
            <a:stretch>
              <a:fillRect/>
            </a:stretch>
          </p:blipFill>
          <p:spPr>
            <a:xfrm>
              <a:off x="2807967" y="4420733"/>
              <a:ext cx="8801100" cy="1618774"/>
            </a:xfrm>
            <a:prstGeom prst="rect">
              <a:avLst/>
            </a:prstGeom>
          </p:spPr>
        </p:pic>
      </p:grpSp>
      <p:sp>
        <p:nvSpPr>
          <p:cNvPr id="7" name="Rectangle 6"/>
          <p:cNvSpPr/>
          <p:nvPr/>
        </p:nvSpPr>
        <p:spPr>
          <a:xfrm>
            <a:off x="1137839" y="2766868"/>
            <a:ext cx="3121712" cy="255326"/>
          </a:xfrm>
          <a:prstGeom prst="rect">
            <a:avLst/>
          </a:prstGeom>
        </p:spPr>
        <p:txBody>
          <a:bodyPr wrap="square">
            <a:spAutoFit/>
          </a:bodyPr>
          <a:lstStyle/>
          <a:p>
            <a:r>
              <a:rPr lang="en-US" sz="1059" dirty="0"/>
              <a:t>https://docs.scipy.org/doc/numpy/reference/</a:t>
            </a:r>
          </a:p>
        </p:txBody>
      </p:sp>
      <p:sp>
        <p:nvSpPr>
          <p:cNvPr id="2" name="Rectangle 1">
            <a:extLst>
              <a:ext uri="{FF2B5EF4-FFF2-40B4-BE49-F238E27FC236}">
                <a16:creationId xmlns:a16="http://schemas.microsoft.com/office/drawing/2014/main" id="{2E1FFF1B-9AB6-B643-B953-B15B9E473B82}"/>
              </a:ext>
            </a:extLst>
          </p:cNvPr>
          <p:cNvSpPr/>
          <p:nvPr/>
        </p:nvSpPr>
        <p:spPr>
          <a:xfrm>
            <a:off x="0" y="1426433"/>
            <a:ext cx="1435008" cy="197105"/>
          </a:xfrm>
          <a:prstGeom prst="rect">
            <a:avLst/>
          </a:prstGeom>
        </p:spPr>
        <p:txBody>
          <a:bodyPr wrap="none">
            <a:spAutoFit/>
          </a:bodyPr>
          <a:lstStyle/>
          <a:p>
            <a:r>
              <a:rPr lang="en-US" sz="681" dirty="0"/>
              <a:t>print (</a:t>
            </a:r>
            <a:r>
              <a:rPr lang="en-US" sz="681" dirty="0" err="1"/>
              <a:t>np.add</a:t>
            </a:r>
            <a:r>
              <a:rPr lang="en-US" sz="681" dirty="0"/>
              <a:t>(</a:t>
            </a:r>
            <a:r>
              <a:rPr lang="en-US" sz="681" dirty="0" err="1"/>
              <a:t>my_array,my_array</a:t>
            </a:r>
            <a:r>
              <a:rPr lang="en-US" sz="681" dirty="0"/>
              <a:t>))</a:t>
            </a:r>
          </a:p>
        </p:txBody>
      </p:sp>
      <p:sp>
        <p:nvSpPr>
          <p:cNvPr id="8" name="Footer Placeholder 7">
            <a:extLst>
              <a:ext uri="{FF2B5EF4-FFF2-40B4-BE49-F238E27FC236}">
                <a16:creationId xmlns:a16="http://schemas.microsoft.com/office/drawing/2014/main" id="{3F80DE64-EDD0-991C-FBAF-8A5986D53787}"/>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3942400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54149" y="211465"/>
            <a:ext cx="1101801" cy="215444"/>
          </a:xfrm>
        </p:spPr>
        <p:txBody>
          <a:bodyPr/>
          <a:lstStyle/>
          <a:p>
            <a:r>
              <a:rPr lang="en-US" dirty="0"/>
              <a:t>Dot product</a:t>
            </a:r>
          </a:p>
        </p:txBody>
      </p:sp>
      <p:pic>
        <p:nvPicPr>
          <p:cNvPr id="4" name="Picture 3"/>
          <p:cNvPicPr>
            <a:picLocks noChangeAspect="1"/>
          </p:cNvPicPr>
          <p:nvPr/>
        </p:nvPicPr>
        <p:blipFill>
          <a:blip r:embed="rId2" cstate="print"/>
          <a:stretch>
            <a:fillRect/>
          </a:stretch>
        </p:blipFill>
        <p:spPr>
          <a:xfrm>
            <a:off x="156687" y="844065"/>
            <a:ext cx="3406369" cy="1689940"/>
          </a:xfrm>
          <a:prstGeom prst="rect">
            <a:avLst/>
          </a:prstGeom>
        </p:spPr>
      </p:pic>
      <p:sp>
        <p:nvSpPr>
          <p:cNvPr id="5" name="Rectangle 4"/>
          <p:cNvSpPr/>
          <p:nvPr/>
        </p:nvSpPr>
        <p:spPr>
          <a:xfrm>
            <a:off x="2570632" y="1771715"/>
            <a:ext cx="1853984" cy="1069460"/>
          </a:xfrm>
          <a:prstGeom prst="rect">
            <a:avLst/>
          </a:prstGeom>
        </p:spPr>
        <p:txBody>
          <a:bodyPr wrap="square">
            <a:spAutoFit/>
          </a:bodyPr>
          <a:lstStyle/>
          <a:p>
            <a:r>
              <a:rPr lang="en-US" sz="907" dirty="0">
                <a:solidFill>
                  <a:srgbClr val="000080"/>
                </a:solidFill>
              </a:rPr>
              <a:t>In [</a:t>
            </a:r>
            <a:r>
              <a:rPr lang="en-US" sz="907" b="1" dirty="0">
                <a:solidFill>
                  <a:srgbClr val="000080"/>
                </a:solidFill>
              </a:rPr>
              <a:t>303</a:t>
            </a:r>
            <a:r>
              <a:rPr lang="en-US" sz="907" dirty="0">
                <a:solidFill>
                  <a:srgbClr val="000080"/>
                </a:solidFill>
              </a:rPr>
              <a:t>]:</a:t>
            </a:r>
            <a:r>
              <a:rPr lang="en-US" sz="907" dirty="0"/>
              <a:t> a = b = </a:t>
            </a:r>
            <a:r>
              <a:rPr lang="en-US" sz="907" dirty="0" err="1"/>
              <a:t>np.arange</a:t>
            </a:r>
            <a:r>
              <a:rPr lang="en-US" sz="907" dirty="0"/>
              <a:t>(5)</a:t>
            </a:r>
          </a:p>
          <a:p>
            <a:r>
              <a:rPr lang="en-US" sz="907" dirty="0">
                <a:solidFill>
                  <a:srgbClr val="000080"/>
                </a:solidFill>
              </a:rPr>
              <a:t>In [</a:t>
            </a:r>
            <a:r>
              <a:rPr lang="en-US" sz="907" b="1" dirty="0">
                <a:solidFill>
                  <a:srgbClr val="000080"/>
                </a:solidFill>
              </a:rPr>
              <a:t>305</a:t>
            </a:r>
            <a:r>
              <a:rPr lang="en-US" sz="907" dirty="0">
                <a:solidFill>
                  <a:srgbClr val="000080"/>
                </a:solidFill>
              </a:rPr>
              <a:t>]:</a:t>
            </a:r>
            <a:r>
              <a:rPr lang="en-US" sz="907" dirty="0"/>
              <a:t> a</a:t>
            </a:r>
          </a:p>
          <a:p>
            <a:r>
              <a:rPr lang="en-US" sz="907" dirty="0">
                <a:solidFill>
                  <a:srgbClr val="8B0000"/>
                </a:solidFill>
              </a:rPr>
              <a:t>Out[</a:t>
            </a:r>
            <a:r>
              <a:rPr lang="en-US" sz="907" b="1" dirty="0">
                <a:solidFill>
                  <a:srgbClr val="8B0000"/>
                </a:solidFill>
              </a:rPr>
              <a:t>305</a:t>
            </a:r>
            <a:r>
              <a:rPr lang="en-US" sz="907" dirty="0">
                <a:solidFill>
                  <a:srgbClr val="8B0000"/>
                </a:solidFill>
              </a:rPr>
              <a:t>]:</a:t>
            </a:r>
            <a:r>
              <a:rPr lang="en-US" sz="907" dirty="0"/>
              <a:t> array([0, 1, 2, 3, 4])</a:t>
            </a:r>
          </a:p>
          <a:p>
            <a:r>
              <a:rPr lang="en-US" sz="907" dirty="0">
                <a:solidFill>
                  <a:srgbClr val="000080"/>
                </a:solidFill>
              </a:rPr>
              <a:t>In [</a:t>
            </a:r>
            <a:r>
              <a:rPr lang="en-US" sz="907" b="1" dirty="0">
                <a:solidFill>
                  <a:srgbClr val="000080"/>
                </a:solidFill>
              </a:rPr>
              <a:t>306</a:t>
            </a:r>
            <a:r>
              <a:rPr lang="en-US" sz="907" dirty="0">
                <a:solidFill>
                  <a:srgbClr val="000080"/>
                </a:solidFill>
              </a:rPr>
              <a:t>]:</a:t>
            </a:r>
            <a:r>
              <a:rPr lang="en-US" sz="907" dirty="0"/>
              <a:t> b</a:t>
            </a:r>
          </a:p>
          <a:p>
            <a:r>
              <a:rPr lang="en-US" sz="907" dirty="0">
                <a:solidFill>
                  <a:srgbClr val="8B0000"/>
                </a:solidFill>
              </a:rPr>
              <a:t>Out[</a:t>
            </a:r>
            <a:r>
              <a:rPr lang="en-US" sz="907" b="1" dirty="0">
                <a:solidFill>
                  <a:srgbClr val="8B0000"/>
                </a:solidFill>
              </a:rPr>
              <a:t>306</a:t>
            </a:r>
            <a:r>
              <a:rPr lang="en-US" sz="907" dirty="0">
                <a:solidFill>
                  <a:srgbClr val="8B0000"/>
                </a:solidFill>
              </a:rPr>
              <a:t>]:</a:t>
            </a:r>
            <a:r>
              <a:rPr lang="en-US" sz="907" dirty="0"/>
              <a:t> array([0, 1, 2, 3, 4])</a:t>
            </a:r>
          </a:p>
          <a:p>
            <a:r>
              <a:rPr lang="en-US" sz="907" dirty="0">
                <a:solidFill>
                  <a:srgbClr val="000080"/>
                </a:solidFill>
              </a:rPr>
              <a:t>In [</a:t>
            </a:r>
            <a:r>
              <a:rPr lang="en-US" sz="907" b="1" dirty="0">
                <a:solidFill>
                  <a:srgbClr val="000080"/>
                </a:solidFill>
              </a:rPr>
              <a:t>307</a:t>
            </a:r>
            <a:r>
              <a:rPr lang="en-US" sz="907" dirty="0">
                <a:solidFill>
                  <a:srgbClr val="000080"/>
                </a:solidFill>
              </a:rPr>
              <a:t>]:</a:t>
            </a:r>
            <a:r>
              <a:rPr lang="en-US" sz="907" dirty="0"/>
              <a:t> a.dot(b)</a:t>
            </a:r>
          </a:p>
          <a:p>
            <a:r>
              <a:rPr lang="en-US" sz="907" dirty="0">
                <a:solidFill>
                  <a:srgbClr val="8B0000"/>
                </a:solidFill>
              </a:rPr>
              <a:t>Out[</a:t>
            </a:r>
            <a:r>
              <a:rPr lang="en-US" sz="907" b="1" dirty="0">
                <a:solidFill>
                  <a:srgbClr val="8B0000"/>
                </a:solidFill>
              </a:rPr>
              <a:t>307</a:t>
            </a:r>
            <a:r>
              <a:rPr lang="en-US" sz="907" dirty="0">
                <a:solidFill>
                  <a:srgbClr val="8B0000"/>
                </a:solidFill>
              </a:rPr>
              <a:t>]:</a:t>
            </a:r>
            <a:r>
              <a:rPr lang="en-US" sz="907" dirty="0"/>
              <a:t> 30</a:t>
            </a:r>
          </a:p>
        </p:txBody>
      </p:sp>
      <p:sp>
        <p:nvSpPr>
          <p:cNvPr id="7" name="Footer Placeholder 6">
            <a:extLst>
              <a:ext uri="{FF2B5EF4-FFF2-40B4-BE49-F238E27FC236}">
                <a16:creationId xmlns:a16="http://schemas.microsoft.com/office/drawing/2014/main" id="{1DB7C3D9-7B8F-6EBD-7D58-8FE7979E281D}"/>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2629293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1;p23">
            <a:extLst>
              <a:ext uri="{FF2B5EF4-FFF2-40B4-BE49-F238E27FC236}">
                <a16:creationId xmlns:a16="http://schemas.microsoft.com/office/drawing/2014/main" id="{0E3DA419-E637-C41C-7279-4DEE9998EAF0}"/>
              </a:ext>
            </a:extLst>
          </p:cNvPr>
          <p:cNvSpPr txBox="1">
            <a:spLocks/>
          </p:cNvSpPr>
          <p:nvPr/>
        </p:nvSpPr>
        <p:spPr>
          <a:xfrm>
            <a:off x="85725" y="206375"/>
            <a:ext cx="4438650" cy="28140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lgn="ctr"/>
            <a:r>
              <a:rPr lang="en-US" sz="2800" b="1" dirty="0">
                <a:solidFill>
                  <a:srgbClr val="00B050"/>
                </a:solidFill>
              </a:rPr>
              <a:t>Linear ALGEBRA</a:t>
            </a:r>
          </a:p>
        </p:txBody>
      </p:sp>
      <p:sp>
        <p:nvSpPr>
          <p:cNvPr id="2" name="Footer Placeholder 1">
            <a:extLst>
              <a:ext uri="{FF2B5EF4-FFF2-40B4-BE49-F238E27FC236}">
                <a16:creationId xmlns:a16="http://schemas.microsoft.com/office/drawing/2014/main" id="{1E230BCC-B624-83CA-66FF-FFCDC12D1DDF}"/>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20584949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45A3D-2095-E448-98D6-425F7F121FA4}"/>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E199E07A-2A1C-5D4C-A15F-E15A919DDA82}"/>
              </a:ext>
            </a:extLst>
          </p:cNvPr>
          <p:cNvSpPr>
            <a:spLocks noGrp="1"/>
          </p:cNvSpPr>
          <p:nvPr>
            <p:ph idx="1"/>
          </p:nvPr>
        </p:nvSpPr>
        <p:spPr>
          <a:xfrm>
            <a:off x="171450" y="2864564"/>
            <a:ext cx="3874236" cy="507831"/>
          </a:xfrm>
        </p:spPr>
        <p:txBody>
          <a:bodyPr/>
          <a:lstStyle/>
          <a:p>
            <a:pPr marL="0" algn="l" rtl="0"/>
            <a:r>
              <a:rPr lang="en-US" dirty="0"/>
              <a:t>More and more: </a:t>
            </a:r>
            <a:r>
              <a:rPr lang="en-US" dirty="0">
                <a:hlinkClick r:id="rId2"/>
              </a:rPr>
              <a:t>https://numpy.org/doc/stable/reference/arrays.ndarray.html</a:t>
            </a:r>
            <a:endParaRPr lang="en-US" dirty="0"/>
          </a:p>
          <a:p>
            <a:pPr marL="0" algn="l" rtl="0"/>
            <a:endParaRPr lang="en-US" dirty="0"/>
          </a:p>
        </p:txBody>
      </p:sp>
      <p:pic>
        <p:nvPicPr>
          <p:cNvPr id="6" name="Picture 5">
            <a:extLst>
              <a:ext uri="{FF2B5EF4-FFF2-40B4-BE49-F238E27FC236}">
                <a16:creationId xmlns:a16="http://schemas.microsoft.com/office/drawing/2014/main" id="{0E222D63-F599-E544-BD0D-0A2E383C1D16}"/>
              </a:ext>
            </a:extLst>
          </p:cNvPr>
          <p:cNvPicPr>
            <a:picLocks noChangeAspect="1"/>
          </p:cNvPicPr>
          <p:nvPr/>
        </p:nvPicPr>
        <p:blipFill rotWithShape="1">
          <a:blip r:embed="rId3"/>
          <a:srcRect l="27959" t="9565" r="42331" b="64638"/>
          <a:stretch/>
        </p:blipFill>
        <p:spPr>
          <a:xfrm>
            <a:off x="171450" y="702969"/>
            <a:ext cx="3786396" cy="2054812"/>
          </a:xfrm>
          <a:prstGeom prst="rect">
            <a:avLst/>
          </a:prstGeom>
        </p:spPr>
      </p:pic>
      <p:sp>
        <p:nvSpPr>
          <p:cNvPr id="5" name="Footer Placeholder 4">
            <a:extLst>
              <a:ext uri="{FF2B5EF4-FFF2-40B4-BE49-F238E27FC236}">
                <a16:creationId xmlns:a16="http://schemas.microsoft.com/office/drawing/2014/main" id="{1D21CD63-94DA-DB00-F627-76A33C5C0015}"/>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2584915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1;p23">
            <a:extLst>
              <a:ext uri="{FF2B5EF4-FFF2-40B4-BE49-F238E27FC236}">
                <a16:creationId xmlns:a16="http://schemas.microsoft.com/office/drawing/2014/main" id="{0E3DA419-E637-C41C-7279-4DEE9998EAF0}"/>
              </a:ext>
            </a:extLst>
          </p:cNvPr>
          <p:cNvSpPr txBox="1">
            <a:spLocks/>
          </p:cNvSpPr>
          <p:nvPr/>
        </p:nvSpPr>
        <p:spPr>
          <a:xfrm>
            <a:off x="85725" y="206375"/>
            <a:ext cx="4438650" cy="28140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lgn="ctr"/>
            <a:r>
              <a:rPr lang="en-US" sz="2800" b="1" dirty="0">
                <a:solidFill>
                  <a:srgbClr val="00B050"/>
                </a:solidFill>
              </a:rPr>
              <a:t>Probability</a:t>
            </a:r>
          </a:p>
        </p:txBody>
      </p:sp>
      <p:sp>
        <p:nvSpPr>
          <p:cNvPr id="2" name="Footer Placeholder 1">
            <a:extLst>
              <a:ext uri="{FF2B5EF4-FFF2-40B4-BE49-F238E27FC236}">
                <a16:creationId xmlns:a16="http://schemas.microsoft.com/office/drawing/2014/main" id="{1E230BCC-B624-83CA-66FF-FFCDC12D1DDF}"/>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33719120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B81E-F205-0176-B8BC-656BBACC4264}"/>
              </a:ext>
            </a:extLst>
          </p:cNvPr>
          <p:cNvSpPr>
            <a:spLocks noGrp="1"/>
          </p:cNvSpPr>
          <p:nvPr>
            <p:ph type="title"/>
          </p:nvPr>
        </p:nvSpPr>
        <p:spPr>
          <a:xfrm>
            <a:off x="1009650" y="211465"/>
            <a:ext cx="2362199" cy="246221"/>
          </a:xfrm>
        </p:spPr>
        <p:txBody>
          <a:bodyPr/>
          <a:lstStyle/>
          <a:p>
            <a:pPr algn="ctr" rtl="1"/>
            <a:r>
              <a:rPr lang="en-US" sz="1600" b="1" dirty="0"/>
              <a:t>What is Probability?</a:t>
            </a:r>
            <a:endParaRPr lang="en-JO" sz="1600" b="1" dirty="0"/>
          </a:p>
        </p:txBody>
      </p:sp>
      <p:sp>
        <p:nvSpPr>
          <p:cNvPr id="3" name="Text Placeholder 2">
            <a:extLst>
              <a:ext uri="{FF2B5EF4-FFF2-40B4-BE49-F238E27FC236}">
                <a16:creationId xmlns:a16="http://schemas.microsoft.com/office/drawing/2014/main" id="{8FF88BD6-FD43-CDB8-B784-7920FA1A3E69}"/>
              </a:ext>
            </a:extLst>
          </p:cNvPr>
          <p:cNvSpPr>
            <a:spLocks noGrp="1"/>
          </p:cNvSpPr>
          <p:nvPr>
            <p:ph type="body" idx="1"/>
          </p:nvPr>
        </p:nvSpPr>
        <p:spPr>
          <a:xfrm>
            <a:off x="367931" y="856397"/>
            <a:ext cx="3874236" cy="2200602"/>
          </a:xfrm>
        </p:spPr>
        <p:txBody>
          <a:bodyPr/>
          <a:lstStyle/>
          <a:p>
            <a:pPr algn="just"/>
            <a:r>
              <a:rPr lang="en-US" b="0" i="0" u="none" strike="noStrike" dirty="0">
                <a:solidFill>
                  <a:srgbClr val="4A4A4A"/>
                </a:solidFill>
                <a:effectLst/>
                <a:highlight>
                  <a:srgbClr val="FFFFFF"/>
                </a:highlight>
                <a:latin typeface="Open Sans" panose="020B0606030504020204" pitchFamily="34" charset="0"/>
              </a:rPr>
              <a:t>Probability in the simplest of explanations is the chance of something happening but in a  quantified manner. Meaning that there is a number that is attached to something happening. When I say let’s flip a coin, there is an equal chance of it being either a head or a tail. So if we put this into numbers, there is a 50% chance that it could be either a head or a tail.</a:t>
            </a:r>
            <a:endParaRPr lang="ar-SA" b="0" i="0" u="none" strike="noStrike" dirty="0">
              <a:solidFill>
                <a:srgbClr val="4A4A4A"/>
              </a:solidFill>
              <a:effectLst/>
              <a:highlight>
                <a:srgbClr val="FFFFFF"/>
              </a:highlight>
              <a:latin typeface="Open Sans" panose="020B0606030504020204" pitchFamily="34" charset="0"/>
            </a:endParaRPr>
          </a:p>
          <a:p>
            <a:pPr algn="just"/>
            <a:endParaRPr lang="en-US" b="0" i="0" u="none" strike="noStrike" dirty="0">
              <a:solidFill>
                <a:srgbClr val="4A4A4A"/>
              </a:solidFill>
              <a:effectLst/>
              <a:highlight>
                <a:srgbClr val="FFFFFF"/>
              </a:highlight>
              <a:latin typeface="Open Sans" panose="020B0606030504020204" pitchFamily="34" charset="0"/>
            </a:endParaRPr>
          </a:p>
          <a:p>
            <a:pPr algn="just"/>
            <a:r>
              <a:rPr lang="en-US" b="0" i="0" u="none" strike="noStrike" dirty="0">
                <a:solidFill>
                  <a:srgbClr val="4A4A4A"/>
                </a:solidFill>
                <a:effectLst/>
                <a:highlight>
                  <a:srgbClr val="FFFFFF"/>
                </a:highlight>
                <a:latin typeface="Open Sans" panose="020B0606030504020204" pitchFamily="34" charset="0"/>
              </a:rPr>
              <a:t>In the formal sense, “Probability is a measure of how likely an event will occur.” It can be written down as:</a:t>
            </a:r>
            <a:endParaRPr lang="ar-SA" b="0" i="0" u="none" strike="noStrike" dirty="0">
              <a:solidFill>
                <a:srgbClr val="4A4A4A"/>
              </a:solidFill>
              <a:effectLst/>
              <a:highlight>
                <a:srgbClr val="FFFFFF"/>
              </a:highlight>
              <a:latin typeface="Open Sans" panose="020B0606030504020204" pitchFamily="34" charset="0"/>
            </a:endParaRPr>
          </a:p>
          <a:p>
            <a:pPr algn="just"/>
            <a:endParaRPr lang="en-US" b="0" i="0" u="none" strike="noStrike" dirty="0">
              <a:solidFill>
                <a:srgbClr val="4A4A4A"/>
              </a:solidFill>
              <a:effectLst/>
              <a:highlight>
                <a:srgbClr val="FFFFFF"/>
              </a:highlight>
              <a:latin typeface="Open Sans" panose="020B0606030504020204" pitchFamily="34" charset="0"/>
            </a:endParaRPr>
          </a:p>
          <a:p>
            <a:pPr algn="ctr"/>
            <a:r>
              <a:rPr lang="en-US" b="1" i="0" u="none" strike="noStrike" dirty="0">
                <a:solidFill>
                  <a:srgbClr val="4A4A4A"/>
                </a:solidFill>
                <a:effectLst/>
                <a:highlight>
                  <a:srgbClr val="FFFFFF"/>
                </a:highlight>
                <a:latin typeface="Open Sans" panose="020B0606030504020204" pitchFamily="34" charset="0"/>
              </a:rPr>
              <a:t>Probability = Event Desired / Total Outcomes</a:t>
            </a:r>
            <a:endParaRPr lang="en-US" b="0" i="0" u="none" strike="noStrike" dirty="0">
              <a:solidFill>
                <a:srgbClr val="4A4A4A"/>
              </a:solidFill>
              <a:effectLst/>
              <a:highlight>
                <a:srgbClr val="FFFFFF"/>
              </a:highlight>
              <a:latin typeface="Open Sans" panose="020B0606030504020204" pitchFamily="34" charset="0"/>
            </a:endParaRPr>
          </a:p>
          <a:p>
            <a:pPr marL="0" algn="r" rtl="1"/>
            <a:endParaRPr lang="en-JO" dirty="0"/>
          </a:p>
        </p:txBody>
      </p:sp>
      <p:sp>
        <p:nvSpPr>
          <p:cNvPr id="4" name="Footer Placeholder 3">
            <a:extLst>
              <a:ext uri="{FF2B5EF4-FFF2-40B4-BE49-F238E27FC236}">
                <a16:creationId xmlns:a16="http://schemas.microsoft.com/office/drawing/2014/main" id="{31579365-1479-2792-33A5-E8FD688EE440}"/>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9624370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7504-5C17-9918-9A0F-B76601C46B14}"/>
              </a:ext>
            </a:extLst>
          </p:cNvPr>
          <p:cNvSpPr>
            <a:spLocks noGrp="1"/>
          </p:cNvSpPr>
          <p:nvPr>
            <p:ph type="title"/>
          </p:nvPr>
        </p:nvSpPr>
        <p:spPr>
          <a:xfrm>
            <a:off x="1754149" y="211465"/>
            <a:ext cx="1101801" cy="215444"/>
          </a:xfrm>
        </p:spPr>
        <p:txBody>
          <a:bodyPr/>
          <a:lstStyle/>
          <a:p>
            <a:pPr rtl="0"/>
            <a:r>
              <a:rPr lang="en-JO" dirty="0"/>
              <a:t>Example</a:t>
            </a:r>
          </a:p>
        </p:txBody>
      </p:sp>
      <p:sp>
        <p:nvSpPr>
          <p:cNvPr id="3" name="Text Placeholder 2">
            <a:extLst>
              <a:ext uri="{FF2B5EF4-FFF2-40B4-BE49-F238E27FC236}">
                <a16:creationId xmlns:a16="http://schemas.microsoft.com/office/drawing/2014/main" id="{6F25BDB3-47C6-7A7D-67BD-107D4714FEB5}"/>
              </a:ext>
            </a:extLst>
          </p:cNvPr>
          <p:cNvSpPr>
            <a:spLocks noGrp="1"/>
          </p:cNvSpPr>
          <p:nvPr>
            <p:ph type="body" idx="1"/>
          </p:nvPr>
        </p:nvSpPr>
        <p:spPr>
          <a:xfrm>
            <a:off x="247650" y="730331"/>
            <a:ext cx="4267200" cy="2308324"/>
          </a:xfrm>
        </p:spPr>
        <p:txBody>
          <a:bodyPr/>
          <a:lstStyle/>
          <a:p>
            <a:pPr algn="just"/>
            <a:r>
              <a:rPr lang="en-US" sz="1000" b="0" i="0" u="none" strike="noStrike" dirty="0">
                <a:solidFill>
                  <a:srgbClr val="4A4A4A"/>
                </a:solidFill>
                <a:effectLst/>
                <a:highlight>
                  <a:srgbClr val="FFFFFF"/>
                </a:highlight>
                <a:latin typeface="Open Sans" panose="020B0606030504020204" pitchFamily="34" charset="0"/>
              </a:rPr>
              <a:t>Probability is the measure of how likely an event will occur. To be more precise probability is the ratio of desired outcomes to total outcomes:</a:t>
            </a:r>
          </a:p>
          <a:p>
            <a:pPr algn="ctr"/>
            <a:br>
              <a:rPr lang="en-US" sz="1000" b="0" i="0" u="none" strike="noStrike" dirty="0">
                <a:solidFill>
                  <a:srgbClr val="4A4A4A"/>
                </a:solidFill>
                <a:effectLst/>
                <a:highlight>
                  <a:srgbClr val="FFFFFF"/>
                </a:highlight>
                <a:latin typeface="Open Sans" panose="020B0606030504020204" pitchFamily="34" charset="0"/>
              </a:rPr>
            </a:br>
            <a:r>
              <a:rPr lang="en-US" sz="1000" b="1" i="1" u="none" strike="noStrike" dirty="0">
                <a:solidFill>
                  <a:srgbClr val="4A4A4A"/>
                </a:solidFill>
                <a:effectLst/>
                <a:highlight>
                  <a:srgbClr val="FFFFFF"/>
                </a:highlight>
                <a:latin typeface="Open Sans" panose="020B0606030504020204" pitchFamily="34" charset="0"/>
              </a:rPr>
              <a:t>(desired outcomes) / (total outcomes)</a:t>
            </a:r>
          </a:p>
          <a:p>
            <a:pPr algn="just"/>
            <a:endParaRPr lang="en-US" sz="1000" b="0" i="0" u="none" strike="noStrike" dirty="0">
              <a:solidFill>
                <a:srgbClr val="4A4A4A"/>
              </a:solidFill>
              <a:effectLst/>
              <a:highlight>
                <a:srgbClr val="FFFFFF"/>
              </a:highlight>
              <a:latin typeface="Open Sans" panose="020B0606030504020204" pitchFamily="34" charset="0"/>
            </a:endParaRPr>
          </a:p>
          <a:p>
            <a:pPr algn="just"/>
            <a:r>
              <a:rPr lang="en-US" sz="1000" b="0" i="0" u="none" strike="noStrike" dirty="0">
                <a:solidFill>
                  <a:srgbClr val="4A4A4A"/>
                </a:solidFill>
                <a:effectLst/>
                <a:highlight>
                  <a:srgbClr val="FFFFFF"/>
                </a:highlight>
                <a:latin typeface="Open Sans" panose="020B0606030504020204" pitchFamily="34" charset="0"/>
              </a:rPr>
              <a:t>The probabilities of all outcomes always sums up to 1. Consider the famous rolling dice example:</a:t>
            </a:r>
          </a:p>
          <a:p>
            <a:pPr algn="just"/>
            <a:endParaRPr lang="en-US" sz="1000" b="0" i="0" u="none" strike="noStrike" dirty="0">
              <a:solidFill>
                <a:srgbClr val="4A4A4A"/>
              </a:solidFill>
              <a:effectLst/>
              <a:highlight>
                <a:srgbClr val="FFFFFF"/>
              </a:highlight>
              <a:latin typeface="Open Sans" panose="020B0606030504020204" pitchFamily="34" charset="0"/>
            </a:endParaRPr>
          </a:p>
          <a:p>
            <a:pPr algn="l">
              <a:buFont typeface="Arial" panose="020B0604020202020204" pitchFamily="34" charset="0"/>
              <a:buChar char="•"/>
            </a:pPr>
            <a:r>
              <a:rPr lang="en-US" sz="1000" b="0" i="0" u="none" strike="noStrike" dirty="0">
                <a:solidFill>
                  <a:srgbClr val="4A4A4A"/>
                </a:solidFill>
                <a:effectLst/>
                <a:highlight>
                  <a:srgbClr val="FFFFFF"/>
                </a:highlight>
                <a:latin typeface="Open Sans" panose="020B0606030504020204" pitchFamily="34" charset="0"/>
              </a:rPr>
              <a:t>On rolling a dice, you get 6 possible outcomes</a:t>
            </a:r>
            <a:br>
              <a:rPr lang="en-US" sz="1000" b="0" i="0" u="none" strike="noStrike" dirty="0">
                <a:solidFill>
                  <a:srgbClr val="4A4A4A"/>
                </a:solidFill>
                <a:effectLst/>
                <a:highlight>
                  <a:srgbClr val="FFFFFF"/>
                </a:highlight>
                <a:latin typeface="Open Sans" panose="020B0606030504020204" pitchFamily="34" charset="0"/>
              </a:rPr>
            </a:br>
            <a:endParaRPr lang="en-US" sz="1000" b="0" i="0" u="none" strike="noStrike" dirty="0">
              <a:solidFill>
                <a:srgbClr val="4A4A4A"/>
              </a:solidFill>
              <a:effectLst/>
              <a:highlight>
                <a:srgbClr val="FFFFFF"/>
              </a:highlight>
              <a:latin typeface="Open Sans" panose="020B0606030504020204" pitchFamily="34" charset="0"/>
            </a:endParaRPr>
          </a:p>
          <a:p>
            <a:pPr algn="l">
              <a:buFont typeface="Arial" panose="020B0604020202020204" pitchFamily="34" charset="0"/>
              <a:buChar char="•"/>
            </a:pPr>
            <a:r>
              <a:rPr lang="en-US" sz="1000" b="0" i="0" u="none" strike="noStrike" dirty="0">
                <a:solidFill>
                  <a:srgbClr val="4A4A4A"/>
                </a:solidFill>
                <a:effectLst/>
                <a:highlight>
                  <a:srgbClr val="FFFFFF"/>
                </a:highlight>
                <a:latin typeface="Open Sans" panose="020B0606030504020204" pitchFamily="34" charset="0"/>
              </a:rPr>
              <a:t>Each possibility only has one outcome, so each has a probability of 1/6</a:t>
            </a:r>
            <a:br>
              <a:rPr lang="en-US" sz="1000" b="0" i="0" u="none" strike="noStrike" dirty="0">
                <a:solidFill>
                  <a:srgbClr val="4A4A4A"/>
                </a:solidFill>
                <a:effectLst/>
                <a:highlight>
                  <a:srgbClr val="FFFFFF"/>
                </a:highlight>
                <a:latin typeface="Open Sans" panose="020B0606030504020204" pitchFamily="34" charset="0"/>
              </a:rPr>
            </a:br>
            <a:endParaRPr lang="en-US" sz="1000" b="0" i="0" u="none" strike="noStrike" dirty="0">
              <a:solidFill>
                <a:srgbClr val="4A4A4A"/>
              </a:solidFill>
              <a:effectLst/>
              <a:highlight>
                <a:srgbClr val="FFFFFF"/>
              </a:highlight>
              <a:latin typeface="Open Sans" panose="020B0606030504020204" pitchFamily="34" charset="0"/>
            </a:endParaRPr>
          </a:p>
          <a:p>
            <a:pPr algn="l">
              <a:buFont typeface="Arial" panose="020B0604020202020204" pitchFamily="34" charset="0"/>
              <a:buChar char="•"/>
            </a:pPr>
            <a:r>
              <a:rPr lang="en-US" sz="1000" b="0" i="0" u="none" strike="noStrike" dirty="0">
                <a:solidFill>
                  <a:srgbClr val="4A4A4A"/>
                </a:solidFill>
                <a:effectLst/>
                <a:highlight>
                  <a:srgbClr val="FFFFFF"/>
                </a:highlight>
                <a:latin typeface="Open Sans" panose="020B0606030504020204" pitchFamily="34" charset="0"/>
              </a:rPr>
              <a:t>For example, the probability of getting a number ‘2’ on the dice is 1/6</a:t>
            </a:r>
          </a:p>
          <a:p>
            <a:br>
              <a:rPr lang="en-US" sz="1000" dirty="0"/>
            </a:br>
            <a:endParaRPr lang="en-JO" sz="1000" dirty="0"/>
          </a:p>
        </p:txBody>
      </p:sp>
      <p:sp>
        <p:nvSpPr>
          <p:cNvPr id="4" name="Footer Placeholder 3">
            <a:extLst>
              <a:ext uri="{FF2B5EF4-FFF2-40B4-BE49-F238E27FC236}">
                <a16:creationId xmlns:a16="http://schemas.microsoft.com/office/drawing/2014/main" id="{F00B2ABD-842D-0A96-D84B-C2DA96169B75}"/>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4188677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8EC76-1C70-77C3-603A-BAA109A1C7AC}"/>
              </a:ext>
            </a:extLst>
          </p:cNvPr>
          <p:cNvSpPr>
            <a:spLocks noGrp="1"/>
          </p:cNvSpPr>
          <p:nvPr>
            <p:ph type="title"/>
          </p:nvPr>
        </p:nvSpPr>
        <p:spPr>
          <a:xfrm>
            <a:off x="939299" y="220541"/>
            <a:ext cx="2666999" cy="246221"/>
          </a:xfrm>
        </p:spPr>
        <p:txBody>
          <a:bodyPr/>
          <a:lstStyle/>
          <a:p>
            <a:r>
              <a:rPr lang="en-US" sz="1600" b="1" dirty="0">
                <a:solidFill>
                  <a:srgbClr val="00B050"/>
                </a:solidFill>
                <a:effectLst/>
                <a:latin typeface="Helvetica" pitchFamily="2" charset="0"/>
              </a:rPr>
              <a:t>Probability review</a:t>
            </a:r>
            <a:endParaRPr lang="en-US" sz="1600" dirty="0">
              <a:solidFill>
                <a:srgbClr val="00B050"/>
              </a:solidFill>
              <a:effectLst/>
            </a:endParaRPr>
          </a:p>
        </p:txBody>
      </p:sp>
      <p:sp>
        <p:nvSpPr>
          <p:cNvPr id="3" name="Text Placeholder 2">
            <a:extLst>
              <a:ext uri="{FF2B5EF4-FFF2-40B4-BE49-F238E27FC236}">
                <a16:creationId xmlns:a16="http://schemas.microsoft.com/office/drawing/2014/main" id="{D7E567D6-9400-EC97-8A6C-4A2C5E2ECB61}"/>
              </a:ext>
            </a:extLst>
          </p:cNvPr>
          <p:cNvSpPr>
            <a:spLocks noGrp="1"/>
          </p:cNvSpPr>
          <p:nvPr>
            <p:ph type="body" idx="1"/>
          </p:nvPr>
        </p:nvSpPr>
        <p:spPr>
          <a:xfrm>
            <a:off x="337652" y="687965"/>
            <a:ext cx="4024797" cy="2462213"/>
          </a:xfrm>
        </p:spPr>
        <p:txBody>
          <a:bodyPr/>
          <a:lstStyle/>
          <a:p>
            <a:pPr algn="l">
              <a:buFont typeface="Arial" panose="020B0604020202020204" pitchFamily="34" charset="0"/>
              <a:buChar char="•"/>
            </a:pPr>
            <a:r>
              <a:rPr lang="en-US" sz="1000" b="1" i="0" u="none" strike="noStrike" dirty="0">
                <a:solidFill>
                  <a:srgbClr val="4A4A4A"/>
                </a:solidFill>
                <a:effectLst/>
                <a:latin typeface="Open Sans" panose="020B0606030504020204" pitchFamily="34" charset="0"/>
              </a:rPr>
              <a:t>Random Experiment</a:t>
            </a:r>
            <a:r>
              <a:rPr lang="en-US" sz="1000" b="0" i="0" u="none" strike="noStrike" dirty="0">
                <a:solidFill>
                  <a:srgbClr val="4A4A4A"/>
                </a:solidFill>
                <a:effectLst/>
                <a:latin typeface="Open Sans" panose="020B0606030504020204" pitchFamily="34" charset="0"/>
              </a:rPr>
              <a:t>: An experiment or a process for which the outcome cannot be predicted with certainty.</a:t>
            </a:r>
          </a:p>
          <a:p>
            <a:pPr algn="l">
              <a:buFont typeface="Arial" panose="020B0604020202020204" pitchFamily="34" charset="0"/>
              <a:buChar char="•"/>
            </a:pPr>
            <a:endParaRPr lang="en-US" sz="1000" b="0" i="0" u="none" strike="noStrike" dirty="0">
              <a:solidFill>
                <a:srgbClr val="4A4A4A"/>
              </a:solidFill>
              <a:effectLst/>
              <a:latin typeface="Open Sans" panose="020B0606030504020204" pitchFamily="34" charset="0"/>
            </a:endParaRPr>
          </a:p>
          <a:p>
            <a:pPr algn="l">
              <a:buFont typeface="Arial" panose="020B0604020202020204" pitchFamily="34" charset="0"/>
              <a:buChar char="•"/>
            </a:pPr>
            <a:r>
              <a:rPr lang="en-US" sz="1000" b="1" i="0" u="none" strike="noStrike" dirty="0">
                <a:solidFill>
                  <a:srgbClr val="4A4A4A"/>
                </a:solidFill>
                <a:effectLst/>
                <a:latin typeface="Open Sans" panose="020B0606030504020204" pitchFamily="34" charset="0"/>
              </a:rPr>
              <a:t>Sample space</a:t>
            </a:r>
            <a:r>
              <a:rPr lang="en-US" sz="1000" b="0" i="0" u="none" strike="noStrike" dirty="0">
                <a:solidFill>
                  <a:srgbClr val="4A4A4A"/>
                </a:solidFill>
                <a:effectLst/>
                <a:latin typeface="Open Sans" panose="020B0606030504020204" pitchFamily="34" charset="0"/>
              </a:rPr>
              <a:t>: The entire possible set of outcomes of a random experiment is the sample space of that experiment.</a:t>
            </a:r>
          </a:p>
          <a:p>
            <a:pPr algn="l">
              <a:buFont typeface="Arial" panose="020B0604020202020204" pitchFamily="34" charset="0"/>
              <a:buChar char="•"/>
            </a:pPr>
            <a:endParaRPr lang="en-US" sz="1000" b="0" i="0" u="none" strike="noStrike" dirty="0">
              <a:solidFill>
                <a:srgbClr val="4A4A4A"/>
              </a:solidFill>
              <a:effectLst/>
              <a:latin typeface="Open Sans" panose="020B0606030504020204" pitchFamily="34" charset="0"/>
            </a:endParaRPr>
          </a:p>
          <a:p>
            <a:pPr algn="just">
              <a:buFont typeface="Arial" panose="020B0604020202020204" pitchFamily="34" charset="0"/>
              <a:buChar char="•"/>
            </a:pPr>
            <a:r>
              <a:rPr lang="en-US" sz="1000" b="1" i="0" u="none" strike="noStrike" dirty="0">
                <a:solidFill>
                  <a:srgbClr val="4A4A4A"/>
                </a:solidFill>
                <a:effectLst/>
                <a:latin typeface="Open Sans" panose="020B0606030504020204" pitchFamily="34" charset="0"/>
              </a:rPr>
              <a:t>Event</a:t>
            </a:r>
            <a:r>
              <a:rPr lang="en-US" sz="1000" b="0" i="0" u="none" strike="noStrike" dirty="0">
                <a:solidFill>
                  <a:srgbClr val="4A4A4A"/>
                </a:solidFill>
                <a:effectLst/>
                <a:latin typeface="Open Sans" panose="020B0606030504020204" pitchFamily="34" charset="0"/>
              </a:rPr>
              <a:t>: One or more outcomes of an experiment is called an event. It is a subset of sample space. There are two types of events in probability:</a:t>
            </a:r>
          </a:p>
          <a:p>
            <a:pPr marL="742950" lvl="1" indent="-285750" algn="just">
              <a:buFont typeface="Arial" panose="020B0604020202020204" pitchFamily="34" charset="0"/>
              <a:buChar char="•"/>
            </a:pPr>
            <a:r>
              <a:rPr lang="en-US" sz="1000" b="1" i="0" u="none" strike="noStrike" dirty="0">
                <a:solidFill>
                  <a:srgbClr val="4A4A4A"/>
                </a:solidFill>
                <a:effectLst/>
                <a:latin typeface="Open Sans" panose="020B0606030504020204" pitchFamily="34" charset="0"/>
              </a:rPr>
              <a:t>Disjoint Event:</a:t>
            </a:r>
            <a:r>
              <a:rPr lang="en-US" sz="1000" b="0" i="0" u="none" strike="noStrike" dirty="0">
                <a:solidFill>
                  <a:srgbClr val="4A4A4A"/>
                </a:solidFill>
                <a:effectLst/>
                <a:latin typeface="Open Sans" panose="020B0606030504020204" pitchFamily="34" charset="0"/>
              </a:rPr>
              <a:t> </a:t>
            </a:r>
            <a:r>
              <a:rPr lang="en-US" sz="1000" b="0" i="1" u="none" strike="noStrike" dirty="0">
                <a:solidFill>
                  <a:srgbClr val="4A4A4A"/>
                </a:solidFill>
                <a:effectLst/>
                <a:latin typeface="Open Sans" panose="020B0606030504020204" pitchFamily="34" charset="0"/>
              </a:rPr>
              <a:t>Disjoint Events do not have any common outcomes.</a:t>
            </a:r>
            <a:r>
              <a:rPr lang="en-US" sz="1000" b="0" i="0" u="none" strike="noStrike" dirty="0">
                <a:solidFill>
                  <a:srgbClr val="4A4A4A"/>
                </a:solidFill>
                <a:effectLst/>
                <a:latin typeface="Open Sans" panose="020B0606030504020204" pitchFamily="34" charset="0"/>
              </a:rPr>
              <a:t> For example, a single card drawn from a deck cannot be a king and a queen</a:t>
            </a:r>
          </a:p>
          <a:p>
            <a:pPr marL="742950" lvl="1" indent="-285750" algn="just">
              <a:buFont typeface="Arial" panose="020B0604020202020204" pitchFamily="34" charset="0"/>
              <a:buChar char="•"/>
            </a:pPr>
            <a:r>
              <a:rPr lang="en-US" sz="1000" b="1" i="0" u="none" strike="noStrike" dirty="0">
                <a:solidFill>
                  <a:srgbClr val="4A4A4A"/>
                </a:solidFill>
                <a:effectLst/>
                <a:latin typeface="Open Sans" panose="020B0606030504020204" pitchFamily="34" charset="0"/>
              </a:rPr>
              <a:t>Joint Event:</a:t>
            </a:r>
            <a:r>
              <a:rPr lang="en-US" sz="1000" b="0" i="0" u="none" strike="noStrike" dirty="0">
                <a:solidFill>
                  <a:srgbClr val="4A4A4A"/>
                </a:solidFill>
                <a:effectLst/>
                <a:latin typeface="Open Sans" panose="020B0606030504020204" pitchFamily="34" charset="0"/>
              </a:rPr>
              <a:t> </a:t>
            </a:r>
            <a:r>
              <a:rPr lang="en-US" sz="1000" b="0" i="1" u="none" strike="noStrike" dirty="0">
                <a:solidFill>
                  <a:srgbClr val="4A4A4A"/>
                </a:solidFill>
                <a:effectLst/>
                <a:latin typeface="Open Sans" panose="020B0606030504020204" pitchFamily="34" charset="0"/>
              </a:rPr>
              <a:t>Non-Disjoint Events can have common outcomes. </a:t>
            </a:r>
            <a:r>
              <a:rPr lang="en-US" sz="1000" b="0" i="0" u="none" strike="noStrike" dirty="0">
                <a:solidFill>
                  <a:srgbClr val="4A4A4A"/>
                </a:solidFill>
                <a:effectLst/>
                <a:latin typeface="Open Sans" panose="020B0606030504020204" pitchFamily="34" charset="0"/>
              </a:rPr>
              <a:t>For example, a student can get 100 marks in statistics and 100 marks in probability</a:t>
            </a:r>
          </a:p>
          <a:p>
            <a:pPr marL="0" algn="l" rtl="0"/>
            <a:endParaRPr lang="en-JO" sz="1000" dirty="0"/>
          </a:p>
        </p:txBody>
      </p:sp>
      <p:sp>
        <p:nvSpPr>
          <p:cNvPr id="4" name="Footer Placeholder 3">
            <a:extLst>
              <a:ext uri="{FF2B5EF4-FFF2-40B4-BE49-F238E27FC236}">
                <a16:creationId xmlns:a16="http://schemas.microsoft.com/office/drawing/2014/main" id="{B6108B9D-AD51-A9C8-5BA9-4EED3D723A67}"/>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2207931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8EC76-1C70-77C3-603A-BAA109A1C7AC}"/>
              </a:ext>
            </a:extLst>
          </p:cNvPr>
          <p:cNvSpPr>
            <a:spLocks noGrp="1"/>
          </p:cNvSpPr>
          <p:nvPr>
            <p:ph type="title"/>
          </p:nvPr>
        </p:nvSpPr>
        <p:spPr>
          <a:xfrm>
            <a:off x="942975" y="302399"/>
            <a:ext cx="2666999" cy="246221"/>
          </a:xfrm>
        </p:spPr>
        <p:txBody>
          <a:bodyPr/>
          <a:lstStyle/>
          <a:p>
            <a:r>
              <a:rPr lang="en-US" sz="1600" b="1" dirty="0">
                <a:solidFill>
                  <a:srgbClr val="00B050"/>
                </a:solidFill>
                <a:effectLst/>
                <a:latin typeface="Helvetica" pitchFamily="2" charset="0"/>
              </a:rPr>
              <a:t>Probability review</a:t>
            </a:r>
            <a:endParaRPr lang="en-US" sz="1600" dirty="0">
              <a:solidFill>
                <a:srgbClr val="00B050"/>
              </a:solidFill>
              <a:effectLst/>
            </a:endParaRPr>
          </a:p>
        </p:txBody>
      </p:sp>
      <p:sp>
        <p:nvSpPr>
          <p:cNvPr id="3" name="Text Placeholder 2">
            <a:extLst>
              <a:ext uri="{FF2B5EF4-FFF2-40B4-BE49-F238E27FC236}">
                <a16:creationId xmlns:a16="http://schemas.microsoft.com/office/drawing/2014/main" id="{D7E567D6-9400-EC97-8A6C-4A2C5E2ECB61}"/>
              </a:ext>
            </a:extLst>
          </p:cNvPr>
          <p:cNvSpPr>
            <a:spLocks noGrp="1"/>
          </p:cNvSpPr>
          <p:nvPr>
            <p:ph type="body" idx="1"/>
          </p:nvPr>
        </p:nvSpPr>
        <p:spPr>
          <a:xfrm>
            <a:off x="367931" y="856397"/>
            <a:ext cx="3874236" cy="2031325"/>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JO" altLang="en-JO" sz="11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Random Variable</a:t>
            </a:r>
            <a:r>
              <a:rPr kumimoji="0" lang="en-JO" altLang="en-JO" sz="1100" b="0" i="0" u="none" strike="noStrike" cap="none" normalizeH="0" baseline="0" dirty="0">
                <a:ln>
                  <a:noFill/>
                </a:ln>
                <a:solidFill>
                  <a:schemeClr val="tx1"/>
                </a:solidFill>
                <a:effectLst/>
                <a:latin typeface="ArialMT"/>
              </a:rPr>
              <a:t>: A variable that takes on different values determined randomly.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JO" altLang="en-JO"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JO" altLang="en-JO" sz="1100" b="0" i="0" u="none" strike="noStrike" cap="none" normalizeH="0" baseline="0" dirty="0">
                <a:ln>
                  <a:noFill/>
                </a:ln>
                <a:solidFill>
                  <a:srgbClr val="595959"/>
                </a:solidFill>
                <a:effectLst/>
                <a:latin typeface="ArialMT"/>
              </a:rPr>
              <a:t>• Example: The height of a person from the US.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JO" altLang="en-JO"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JO" altLang="en-JO" sz="1100" b="0" i="0" u="none" strike="noStrike" cap="none" normalizeH="0" baseline="0" dirty="0">
                <a:ln>
                  <a:noFill/>
                </a:ln>
                <a:solidFill>
                  <a:schemeClr val="tx1"/>
                </a:solidFill>
                <a:effectLst/>
                <a:latin typeface="ArialMT"/>
              </a:rPr>
              <a:t>• </a:t>
            </a:r>
            <a:r>
              <a:rPr kumimoji="0" lang="en-JO" altLang="en-JO" sz="11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Distribution</a:t>
            </a:r>
            <a:r>
              <a:rPr kumimoji="0" lang="en-JO" altLang="en-JO" sz="1100" b="0" i="0" u="none" strike="noStrike" cap="none" normalizeH="0" baseline="0" dirty="0">
                <a:ln>
                  <a:noFill/>
                </a:ln>
                <a:solidFill>
                  <a:schemeClr val="tx1"/>
                </a:solidFill>
                <a:effectLst/>
                <a:latin typeface="ArialMT"/>
              </a:rPr>
              <a:t>: The different values a random variable can take on along with the probability of that value. </a:t>
            </a:r>
            <a:endParaRPr kumimoji="0" lang="en-JO" altLang="en-JO"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JO" altLang="en-JO" sz="11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JO" altLang="en-JO" sz="1100" b="0" i="0" u="none" strike="noStrike" cap="none" normalizeH="0" baseline="0" dirty="0">
                <a:ln>
                  <a:noFill/>
                </a:ln>
                <a:solidFill>
                  <a:schemeClr val="tx1"/>
                </a:solidFill>
                <a:effectLst/>
                <a:latin typeface="ArialMT"/>
              </a:rPr>
              <a:t>• We talk about </a:t>
            </a:r>
            <a:r>
              <a:rPr kumimoji="0" lang="en-JO" altLang="en-JO" sz="11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sampling </a:t>
            </a:r>
            <a:r>
              <a:rPr kumimoji="0" lang="en-JO" altLang="en-JO" sz="1100" b="0" i="0" u="none" strike="noStrike" cap="none" normalizeH="0" baseline="0" dirty="0">
                <a:ln>
                  <a:noFill/>
                </a:ln>
                <a:solidFill>
                  <a:schemeClr val="tx1"/>
                </a:solidFill>
                <a:effectLst/>
                <a:latin typeface="ArialMT"/>
              </a:rPr>
              <a:t>from a distribution: </a:t>
            </a:r>
            <a:endParaRPr kumimoji="0" lang="en-JO" altLang="en-JO"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JO" altLang="en-JO" sz="1100" b="0" i="0" u="none" strike="noStrike" cap="none" normalizeH="0" baseline="0" dirty="0">
                <a:ln>
                  <a:noFill/>
                </a:ln>
                <a:solidFill>
                  <a:srgbClr val="595959"/>
                </a:solidFill>
                <a:effectLst/>
                <a:latin typeface="ArialMT"/>
              </a:rPr>
              <a:t>“Consider a sample of 100 different heights of people from the US drawn randomly from the distribution of all heights.” </a:t>
            </a:r>
            <a:endParaRPr kumimoji="0" lang="en-JO" altLang="en-JO" sz="1100" b="0" i="0" u="none" strike="noStrike" cap="none" normalizeH="0" baseline="0" dirty="0">
              <a:ln>
                <a:noFill/>
              </a:ln>
              <a:solidFill>
                <a:schemeClr val="tx1"/>
              </a:solidFill>
              <a:effectLst/>
              <a:latin typeface="Arial" panose="020B0604020202020204" pitchFamily="34" charset="0"/>
            </a:endParaRPr>
          </a:p>
          <a:p>
            <a:pPr marL="0" algn="l" rtl="0"/>
            <a:endParaRPr lang="en-JO" dirty="0"/>
          </a:p>
        </p:txBody>
      </p:sp>
      <p:sp>
        <p:nvSpPr>
          <p:cNvPr id="4" name="Footer Placeholder 3">
            <a:extLst>
              <a:ext uri="{FF2B5EF4-FFF2-40B4-BE49-F238E27FC236}">
                <a16:creationId xmlns:a16="http://schemas.microsoft.com/office/drawing/2014/main" id="{B6108B9D-AD51-A9C8-5BA9-4EED3D723A67}"/>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21202454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F7DF1-B183-1D4F-8879-837933A6D3CC}"/>
              </a:ext>
            </a:extLst>
          </p:cNvPr>
          <p:cNvSpPr>
            <a:spLocks noGrp="1"/>
          </p:cNvSpPr>
          <p:nvPr>
            <p:ph type="title"/>
          </p:nvPr>
        </p:nvSpPr>
        <p:spPr>
          <a:xfrm>
            <a:off x="152169" y="440113"/>
            <a:ext cx="4305761" cy="215444"/>
          </a:xfrm>
        </p:spPr>
        <p:txBody>
          <a:bodyPr/>
          <a:lstStyle/>
          <a:p>
            <a:pPr rtl="0"/>
            <a:r>
              <a:rPr lang="en-US" b="1" dirty="0"/>
              <a:t>Probability Spaces</a:t>
            </a:r>
          </a:p>
        </p:txBody>
      </p:sp>
      <p:sp>
        <p:nvSpPr>
          <p:cNvPr id="3" name="Content Placeholder 2">
            <a:extLst>
              <a:ext uri="{FF2B5EF4-FFF2-40B4-BE49-F238E27FC236}">
                <a16:creationId xmlns:a16="http://schemas.microsoft.com/office/drawing/2014/main" id="{B9CC44BB-0BB8-0F45-9FFB-A415281410CD}"/>
              </a:ext>
            </a:extLst>
          </p:cNvPr>
          <p:cNvSpPr>
            <a:spLocks noGrp="1"/>
          </p:cNvSpPr>
          <p:nvPr>
            <p:ph idx="1"/>
          </p:nvPr>
        </p:nvSpPr>
        <p:spPr>
          <a:xfrm>
            <a:off x="118854" y="1092885"/>
            <a:ext cx="4305761" cy="169277"/>
          </a:xfrm>
        </p:spPr>
        <p:txBody>
          <a:bodyPr/>
          <a:lstStyle/>
          <a:p>
            <a:endParaRPr lang="en-US" dirty="0"/>
          </a:p>
        </p:txBody>
      </p:sp>
      <p:pic>
        <p:nvPicPr>
          <p:cNvPr id="7" name="Picture 6">
            <a:extLst>
              <a:ext uri="{FF2B5EF4-FFF2-40B4-BE49-F238E27FC236}">
                <a16:creationId xmlns:a16="http://schemas.microsoft.com/office/drawing/2014/main" id="{D87DBFF6-A773-DE4E-BBE5-CE46BD05FC14}"/>
              </a:ext>
            </a:extLst>
          </p:cNvPr>
          <p:cNvPicPr>
            <a:picLocks noChangeAspect="1"/>
          </p:cNvPicPr>
          <p:nvPr/>
        </p:nvPicPr>
        <p:blipFill rotWithShape="1">
          <a:blip r:embed="rId2"/>
          <a:srcRect t="16938"/>
          <a:stretch/>
        </p:blipFill>
        <p:spPr>
          <a:xfrm>
            <a:off x="1" y="815975"/>
            <a:ext cx="3295650" cy="1868345"/>
          </a:xfrm>
          <a:prstGeom prst="rect">
            <a:avLst/>
          </a:prstGeom>
        </p:spPr>
      </p:pic>
      <p:sp>
        <p:nvSpPr>
          <p:cNvPr id="8" name="TextBox 7">
            <a:extLst>
              <a:ext uri="{FF2B5EF4-FFF2-40B4-BE49-F238E27FC236}">
                <a16:creationId xmlns:a16="http://schemas.microsoft.com/office/drawing/2014/main" id="{340FD592-1DBA-6045-88F0-10078EC9435D}"/>
              </a:ext>
            </a:extLst>
          </p:cNvPr>
          <p:cNvSpPr txBox="1"/>
          <p:nvPr/>
        </p:nvSpPr>
        <p:spPr>
          <a:xfrm>
            <a:off x="2682847" y="1044575"/>
            <a:ext cx="1751460" cy="103528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681" dirty="0"/>
              <a:t>Rolling a 6-sided dice:</a:t>
            </a:r>
            <a:br>
              <a:rPr lang="en-US" sz="681" dirty="0"/>
            </a:br>
            <a:r>
              <a:rPr lang="en-US" sz="681" dirty="0"/>
              <a:t>The number of possible outcomes = 6</a:t>
            </a:r>
            <a:br>
              <a:rPr lang="en-US" sz="681" dirty="0"/>
            </a:br>
            <a:br>
              <a:rPr lang="en-US" sz="681" dirty="0"/>
            </a:br>
            <a:r>
              <a:rPr lang="en-US" sz="681" dirty="0"/>
              <a:t>The number of possible events = 2^6= 64</a:t>
            </a:r>
          </a:p>
          <a:p>
            <a:r>
              <a:rPr lang="en-US" sz="681" dirty="0"/>
              <a:t>Example event: </a:t>
            </a:r>
          </a:p>
          <a:p>
            <a:r>
              <a:rPr lang="en-US" sz="681" dirty="0"/>
              <a:t>	to roll 1 or 6</a:t>
            </a:r>
          </a:p>
          <a:p>
            <a:r>
              <a:rPr lang="en-US" sz="681" dirty="0"/>
              <a:t>	to roll 1 or 2 or 6 …</a:t>
            </a:r>
            <a:r>
              <a:rPr lang="en-US" sz="681" dirty="0" err="1"/>
              <a:t>etc</a:t>
            </a:r>
            <a:br>
              <a:rPr lang="en-US" sz="681" dirty="0"/>
            </a:br>
            <a:r>
              <a:rPr lang="en-US" sz="681" dirty="0"/>
              <a:t> </a:t>
            </a:r>
          </a:p>
        </p:txBody>
      </p:sp>
      <p:sp>
        <p:nvSpPr>
          <p:cNvPr id="5" name="Footer Placeholder 4">
            <a:extLst>
              <a:ext uri="{FF2B5EF4-FFF2-40B4-BE49-F238E27FC236}">
                <a16:creationId xmlns:a16="http://schemas.microsoft.com/office/drawing/2014/main" id="{3269A598-A2E7-A0C5-B451-18BCCFC45FCA}"/>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4241044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C992-7DC2-E84D-8ABB-66E90BB790D1}"/>
              </a:ext>
            </a:extLst>
          </p:cNvPr>
          <p:cNvSpPr>
            <a:spLocks noGrp="1"/>
          </p:cNvSpPr>
          <p:nvPr>
            <p:ph type="title"/>
          </p:nvPr>
        </p:nvSpPr>
        <p:spPr>
          <a:xfrm>
            <a:off x="1754149" y="211465"/>
            <a:ext cx="1101801" cy="215444"/>
          </a:xfrm>
        </p:spPr>
        <p:txBody>
          <a:bodyPr/>
          <a:lstStyle/>
          <a:p>
            <a:r>
              <a:rPr lang="en-US" b="1" dirty="0"/>
              <a:t>Variables</a:t>
            </a:r>
          </a:p>
        </p:txBody>
      </p:sp>
      <p:sp>
        <p:nvSpPr>
          <p:cNvPr id="3" name="Content Placeholder 2">
            <a:extLst>
              <a:ext uri="{FF2B5EF4-FFF2-40B4-BE49-F238E27FC236}">
                <a16:creationId xmlns:a16="http://schemas.microsoft.com/office/drawing/2014/main" id="{CAD44D38-1C78-ED4D-8A26-C4E83432FE0F}"/>
              </a:ext>
            </a:extLst>
          </p:cNvPr>
          <p:cNvSpPr>
            <a:spLocks noGrp="1"/>
          </p:cNvSpPr>
          <p:nvPr>
            <p:ph idx="1"/>
          </p:nvPr>
        </p:nvSpPr>
        <p:spPr>
          <a:xfrm>
            <a:off x="367930" y="613039"/>
            <a:ext cx="3994519" cy="2462213"/>
          </a:xfrm>
        </p:spPr>
        <p:txBody>
          <a:bodyPr/>
          <a:lstStyle/>
          <a:p>
            <a:pPr algn="l"/>
            <a:r>
              <a:rPr lang="en-US" sz="1000" b="0" i="0" u="none" strike="noStrike" dirty="0">
                <a:effectLst/>
                <a:latin typeface="Roboto" panose="02000000000000000000" pitchFamily="2" charset="0"/>
              </a:rPr>
              <a:t>The different types of variables. They are mainly of two types:</a:t>
            </a:r>
          </a:p>
          <a:p>
            <a:pPr algn="l"/>
            <a:endParaRPr lang="en-US" sz="1000" b="0" i="0" u="none" strike="noStrike" dirty="0">
              <a:effectLst/>
              <a:latin typeface="Roboto" panose="02000000000000000000" pitchFamily="2" charset="0"/>
            </a:endParaRPr>
          </a:p>
          <a:p>
            <a:pPr marL="228600" indent="-228600" algn="l">
              <a:buAutoNum type="arabicPeriod"/>
            </a:pPr>
            <a:r>
              <a:rPr lang="en-US" sz="1000" b="1" i="0" u="none" strike="noStrike" dirty="0">
                <a:effectLst/>
                <a:latin typeface="Roboto" panose="02000000000000000000" pitchFamily="2" charset="0"/>
              </a:rPr>
              <a:t>Discrete Variable: </a:t>
            </a:r>
            <a:r>
              <a:rPr lang="en-US" sz="1000" b="0" i="0" u="none" strike="noStrike" dirty="0">
                <a:effectLst/>
                <a:latin typeface="Roboto" panose="02000000000000000000" pitchFamily="2" charset="0"/>
              </a:rPr>
              <a:t>A variable that can only take on a certain finite value within a specific range is called a discrete variable. It usually separates the values by a finite interval, e.g., a sum of two dice. On rolling two dice and adding up the resulting outcome, the result can only belong to a set of numbers not exceeding 12 (as the maximum result of a dice throw is 6). The values are also definite.</a:t>
            </a:r>
          </a:p>
          <a:p>
            <a:pPr marL="228600" indent="-228600" algn="l">
              <a:buAutoNum type="arabicPeriod"/>
            </a:pPr>
            <a:endParaRPr lang="en-US" sz="1000" dirty="0">
              <a:latin typeface="Roboto" panose="02000000000000000000" pitchFamily="2" charset="0"/>
            </a:endParaRPr>
          </a:p>
          <a:p>
            <a:pPr marL="228600" indent="-228600" algn="l">
              <a:buAutoNum type="arabicPeriod"/>
            </a:pPr>
            <a:r>
              <a:rPr lang="en-US" sz="1000" b="1" i="0" u="none" strike="noStrike" dirty="0">
                <a:effectLst/>
                <a:latin typeface="Roboto" panose="02000000000000000000" pitchFamily="2" charset="0"/>
              </a:rPr>
              <a:t>Continuous Variable: </a:t>
            </a:r>
            <a:r>
              <a:rPr lang="en-US" sz="1000" b="0" i="0" u="none" strike="noStrike" dirty="0">
                <a:effectLst/>
                <a:latin typeface="Roboto" panose="02000000000000000000" pitchFamily="2" charset="0"/>
              </a:rPr>
              <a:t>A continuous random variable can take on infinite different values within a range of values, e.g., amount of rainfall occurring in a month. The rain observed can be 1.7cm, but the exact value is not known. It can, in actuality, be 1.701, 1.7687, etc. As such, you can only define the range of values it falls into. Within this value, it can take on infinite different values.</a:t>
            </a:r>
          </a:p>
          <a:p>
            <a:pPr marL="0" algn="l" rtl="0"/>
            <a:endParaRPr lang="en-US" sz="1000" dirty="0"/>
          </a:p>
        </p:txBody>
      </p:sp>
      <p:sp>
        <p:nvSpPr>
          <p:cNvPr id="5" name="Footer Placeholder 4">
            <a:extLst>
              <a:ext uri="{FF2B5EF4-FFF2-40B4-BE49-F238E27FC236}">
                <a16:creationId xmlns:a16="http://schemas.microsoft.com/office/drawing/2014/main" id="{6E20C2A5-308F-0260-C857-9106FF00D487}"/>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14176527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A4699-5281-F544-A675-BA5C6FB6A895}"/>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7274DDF1-A21A-D646-A921-B2266AF04852}"/>
              </a:ext>
            </a:extLst>
          </p:cNvPr>
          <p:cNvSpPr>
            <a:spLocks noGrp="1"/>
          </p:cNvSpPr>
          <p:nvPr>
            <p:ph idx="1"/>
          </p:nvPr>
        </p:nvSpPr>
        <p:spPr>
          <a:xfrm>
            <a:off x="367931" y="856397"/>
            <a:ext cx="3874236" cy="169277"/>
          </a:xfrm>
        </p:spPr>
        <p:txBody>
          <a:bodyPr/>
          <a:lstStyle/>
          <a:p>
            <a:endParaRPr lang="en-US"/>
          </a:p>
        </p:txBody>
      </p:sp>
      <p:pic>
        <p:nvPicPr>
          <p:cNvPr id="7" name="Picture 6">
            <a:extLst>
              <a:ext uri="{FF2B5EF4-FFF2-40B4-BE49-F238E27FC236}">
                <a16:creationId xmlns:a16="http://schemas.microsoft.com/office/drawing/2014/main" id="{870C4CBA-86F7-C44B-85D8-42F1FE69AFEC}"/>
              </a:ext>
            </a:extLst>
          </p:cNvPr>
          <p:cNvPicPr>
            <a:picLocks noChangeAspect="1"/>
          </p:cNvPicPr>
          <p:nvPr/>
        </p:nvPicPr>
        <p:blipFill>
          <a:blip r:embed="rId2"/>
          <a:stretch>
            <a:fillRect/>
          </a:stretch>
        </p:blipFill>
        <p:spPr>
          <a:xfrm>
            <a:off x="171450" y="282575"/>
            <a:ext cx="3733800" cy="2628160"/>
          </a:xfrm>
          <a:prstGeom prst="rect">
            <a:avLst/>
          </a:prstGeom>
        </p:spPr>
      </p:pic>
      <p:sp>
        <p:nvSpPr>
          <p:cNvPr id="5" name="Footer Placeholder 4">
            <a:extLst>
              <a:ext uri="{FF2B5EF4-FFF2-40B4-BE49-F238E27FC236}">
                <a16:creationId xmlns:a16="http://schemas.microsoft.com/office/drawing/2014/main" id="{098AA1D1-BC64-F557-91C3-08F45CC433FD}"/>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38396507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C992-7DC2-E84D-8ABB-66E90BB790D1}"/>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CAD44D38-1C78-ED4D-8A26-C4E83432FE0F}"/>
              </a:ext>
            </a:extLst>
          </p:cNvPr>
          <p:cNvSpPr>
            <a:spLocks noGrp="1"/>
          </p:cNvSpPr>
          <p:nvPr>
            <p:ph idx="1"/>
          </p:nvPr>
        </p:nvSpPr>
        <p:spPr>
          <a:xfrm>
            <a:off x="367931" y="856397"/>
            <a:ext cx="3874236" cy="169277"/>
          </a:xfrm>
        </p:spPr>
        <p:txBody>
          <a:bodyPr/>
          <a:lstStyle/>
          <a:p>
            <a:endParaRPr lang="en-US" dirty="0"/>
          </a:p>
        </p:txBody>
      </p:sp>
      <p:pic>
        <p:nvPicPr>
          <p:cNvPr id="7" name="Picture 6">
            <a:extLst>
              <a:ext uri="{FF2B5EF4-FFF2-40B4-BE49-F238E27FC236}">
                <a16:creationId xmlns:a16="http://schemas.microsoft.com/office/drawing/2014/main" id="{B79BA22A-9ADD-0041-94BA-4841803924E3}"/>
              </a:ext>
            </a:extLst>
          </p:cNvPr>
          <p:cNvPicPr>
            <a:picLocks noChangeAspect="1"/>
          </p:cNvPicPr>
          <p:nvPr/>
        </p:nvPicPr>
        <p:blipFill>
          <a:blip r:embed="rId2"/>
          <a:stretch>
            <a:fillRect/>
          </a:stretch>
        </p:blipFill>
        <p:spPr>
          <a:xfrm>
            <a:off x="73375" y="258009"/>
            <a:ext cx="3874236" cy="2646756"/>
          </a:xfrm>
          <a:prstGeom prst="rect">
            <a:avLst/>
          </a:prstGeom>
        </p:spPr>
      </p:pic>
      <p:sp>
        <p:nvSpPr>
          <p:cNvPr id="5" name="Footer Placeholder 4">
            <a:extLst>
              <a:ext uri="{FF2B5EF4-FFF2-40B4-BE49-F238E27FC236}">
                <a16:creationId xmlns:a16="http://schemas.microsoft.com/office/drawing/2014/main" id="{6E20C2A5-308F-0260-C857-9106FF00D487}"/>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546887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8B677-22DF-7B67-BD38-3B667D14E8AC}"/>
              </a:ext>
            </a:extLst>
          </p:cNvPr>
          <p:cNvSpPr>
            <a:spLocks noGrp="1"/>
          </p:cNvSpPr>
          <p:nvPr>
            <p:ph type="title"/>
          </p:nvPr>
        </p:nvSpPr>
        <p:spPr>
          <a:xfrm>
            <a:off x="1468401" y="300993"/>
            <a:ext cx="1846300" cy="215444"/>
          </a:xfrm>
        </p:spPr>
        <p:txBody>
          <a:bodyPr/>
          <a:lstStyle/>
          <a:p>
            <a:pPr rtl="0"/>
            <a:r>
              <a:rPr lang="en-JO" dirty="0"/>
              <a:t>Why Linear Algebra?</a:t>
            </a:r>
          </a:p>
        </p:txBody>
      </p:sp>
      <p:sp>
        <p:nvSpPr>
          <p:cNvPr id="3" name="Text Placeholder 2">
            <a:extLst>
              <a:ext uri="{FF2B5EF4-FFF2-40B4-BE49-F238E27FC236}">
                <a16:creationId xmlns:a16="http://schemas.microsoft.com/office/drawing/2014/main" id="{42526AFA-38B6-C275-50EA-4C8F299484B9}"/>
              </a:ext>
            </a:extLst>
          </p:cNvPr>
          <p:cNvSpPr>
            <a:spLocks noGrp="1"/>
          </p:cNvSpPr>
          <p:nvPr>
            <p:ph type="body" idx="1"/>
          </p:nvPr>
        </p:nvSpPr>
        <p:spPr>
          <a:xfrm>
            <a:off x="367931" y="856397"/>
            <a:ext cx="3874236" cy="846386"/>
          </a:xfrm>
        </p:spPr>
        <p:txBody>
          <a:bodyPr/>
          <a:lstStyle/>
          <a:p>
            <a:pPr marL="0" algn="l" rtl="0"/>
            <a:r>
              <a:rPr lang="en-US" b="0" i="0" u="none" strike="noStrike" dirty="0">
                <a:solidFill>
                  <a:srgbClr val="4A4A4A"/>
                </a:solidFill>
                <a:effectLst/>
                <a:highlight>
                  <a:srgbClr val="FFFFFF"/>
                </a:highlight>
                <a:latin typeface="Open Sans" panose="020B0606030504020204" pitchFamily="34" charset="0"/>
              </a:rPr>
              <a:t>The chart below will help you understand rather easily that Linear Algebra is used most widely when it comes to Machine Learning. It covers so many aspects making it unavoidable if you want to learn Mathematics for Machine Learning.</a:t>
            </a:r>
            <a:endParaRPr lang="en-JO" dirty="0"/>
          </a:p>
        </p:txBody>
      </p:sp>
      <p:sp>
        <p:nvSpPr>
          <p:cNvPr id="4" name="Footer Placeholder 3">
            <a:extLst>
              <a:ext uri="{FF2B5EF4-FFF2-40B4-BE49-F238E27FC236}">
                <a16:creationId xmlns:a16="http://schemas.microsoft.com/office/drawing/2014/main" id="{6D4A14BF-0238-FB76-845C-C1D128CA35B8}"/>
              </a:ext>
            </a:extLst>
          </p:cNvPr>
          <p:cNvSpPr>
            <a:spLocks noGrp="1"/>
          </p:cNvSpPr>
          <p:nvPr>
            <p:ph type="ftr" sz="quarter" idx="5"/>
          </p:nvPr>
        </p:nvSpPr>
        <p:spPr/>
        <p:txBody>
          <a:bodyPr/>
          <a:lstStyle/>
          <a:p>
            <a:r>
              <a:rPr lang="en-US"/>
              <a:t>Dr. Malak Abdullah</a:t>
            </a:r>
            <a:endParaRPr lang="en-US" dirty="0"/>
          </a:p>
        </p:txBody>
      </p:sp>
      <p:pic>
        <p:nvPicPr>
          <p:cNvPr id="7" name="Picture 6" descr="A graph on a screen&#10;&#10;Description automatically generated">
            <a:extLst>
              <a:ext uri="{FF2B5EF4-FFF2-40B4-BE49-F238E27FC236}">
                <a16:creationId xmlns:a16="http://schemas.microsoft.com/office/drawing/2014/main" id="{A6FA09A7-B101-D12C-13B6-76E16D5421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050" y="1730375"/>
            <a:ext cx="2152651" cy="1362041"/>
          </a:xfrm>
          <a:prstGeom prst="rect">
            <a:avLst/>
          </a:prstGeom>
        </p:spPr>
      </p:pic>
    </p:spTree>
    <p:extLst>
      <p:ext uri="{BB962C8B-B14F-4D97-AF65-F5344CB8AC3E}">
        <p14:creationId xmlns:p14="http://schemas.microsoft.com/office/powerpoint/2010/main" val="2993290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B652-3CCE-0793-EB09-A1F0A4E63A74}"/>
              </a:ext>
            </a:extLst>
          </p:cNvPr>
          <p:cNvSpPr>
            <a:spLocks noGrp="1"/>
          </p:cNvSpPr>
          <p:nvPr>
            <p:ph type="title"/>
          </p:nvPr>
        </p:nvSpPr>
        <p:spPr>
          <a:xfrm>
            <a:off x="933450" y="211465"/>
            <a:ext cx="2514599" cy="861774"/>
          </a:xfrm>
        </p:spPr>
        <p:txBody>
          <a:bodyPr/>
          <a:lstStyle/>
          <a:p>
            <a:r>
              <a:rPr lang="en-US" b="1" i="0" u="none" strike="noStrike" dirty="0">
                <a:solidFill>
                  <a:srgbClr val="00B050"/>
                </a:solidFill>
                <a:effectLst/>
                <a:latin typeface="Open Sans" panose="020B0606030504020204" pitchFamily="34" charset="0"/>
              </a:rPr>
              <a:t>Distributions in Probability</a:t>
            </a:r>
            <a:br>
              <a:rPr lang="en-US" b="0" i="0" u="none" strike="noStrike" dirty="0">
                <a:solidFill>
                  <a:srgbClr val="00B050"/>
                </a:solidFill>
                <a:effectLst/>
                <a:latin typeface="Open Sans" panose="020B0606030504020204" pitchFamily="34" charset="0"/>
              </a:rPr>
            </a:br>
            <a:endParaRPr lang="en-JO" dirty="0">
              <a:solidFill>
                <a:srgbClr val="00B050"/>
              </a:solidFill>
            </a:endParaRPr>
          </a:p>
        </p:txBody>
      </p:sp>
      <p:sp>
        <p:nvSpPr>
          <p:cNvPr id="3" name="Text Placeholder 2">
            <a:extLst>
              <a:ext uri="{FF2B5EF4-FFF2-40B4-BE49-F238E27FC236}">
                <a16:creationId xmlns:a16="http://schemas.microsoft.com/office/drawing/2014/main" id="{752F620D-7C40-9B07-25F5-1E49D5EF97F6}"/>
              </a:ext>
            </a:extLst>
          </p:cNvPr>
          <p:cNvSpPr>
            <a:spLocks noGrp="1"/>
          </p:cNvSpPr>
          <p:nvPr>
            <p:ph type="body" idx="1"/>
          </p:nvPr>
        </p:nvSpPr>
        <p:spPr>
          <a:xfrm>
            <a:off x="323850" y="642352"/>
            <a:ext cx="3846298" cy="1800493"/>
          </a:xfrm>
        </p:spPr>
        <p:txBody>
          <a:bodyPr/>
          <a:lstStyle/>
          <a:p>
            <a:pPr algn="just"/>
            <a:endParaRPr lang="en-US" sz="900" dirty="0">
              <a:latin typeface="Open Sans" panose="020B0606030504020204" pitchFamily="34" charset="0"/>
            </a:endParaRPr>
          </a:p>
          <a:p>
            <a:pPr algn="just"/>
            <a:r>
              <a:rPr lang="en-US" sz="900" dirty="0">
                <a:latin typeface="Open Sans" panose="020B0606030504020204" pitchFamily="34" charset="0"/>
              </a:rPr>
              <a:t>For discrete variables, the probability is straightforward and can be calculated easily. But for continuous variables which can take on infinite values, the probability also takes on a range of infinite values. </a:t>
            </a:r>
          </a:p>
          <a:p>
            <a:pPr algn="just"/>
            <a:endParaRPr lang="en-US" sz="900" dirty="0">
              <a:latin typeface="Open Sans" panose="020B0606030504020204" pitchFamily="34" charset="0"/>
            </a:endParaRPr>
          </a:p>
          <a:p>
            <a:pPr algn="just"/>
            <a:r>
              <a:rPr lang="en-US" sz="900" b="0" i="0" u="none" strike="noStrike" dirty="0">
                <a:effectLst/>
                <a:latin typeface="Open Sans" panose="020B0606030504020204" pitchFamily="34" charset="0"/>
              </a:rPr>
              <a:t>Probability Distributions help us understand the kind of data we are working with, how they are distributed and differ from each other. Every aspect of the data can be understood, visualized using the Distributions.</a:t>
            </a:r>
          </a:p>
          <a:p>
            <a:pPr algn="just"/>
            <a:r>
              <a:rPr lang="en-US" sz="900" b="0" i="0" u="none" strike="noStrike" dirty="0">
                <a:effectLst/>
                <a:latin typeface="Open Sans" panose="020B0606030504020204" pitchFamily="34" charset="0"/>
              </a:rPr>
              <a:t>For Machine Learning, we will only concentrate on 2 distributions:</a:t>
            </a:r>
          </a:p>
          <a:p>
            <a:pPr algn="just"/>
            <a:endParaRPr lang="en-US" sz="900" dirty="0">
              <a:latin typeface="Open Sans" panose="020B0606030504020204" pitchFamily="34" charset="0"/>
            </a:endParaRPr>
          </a:p>
          <a:p>
            <a:pPr algn="just"/>
            <a:endParaRPr lang="en-US" sz="900" b="0" i="0" u="none" strike="noStrike" dirty="0">
              <a:effectLst/>
              <a:latin typeface="Open Sans" panose="020B0606030504020204" pitchFamily="34" charset="0"/>
            </a:endParaRPr>
          </a:p>
          <a:p>
            <a:pPr algn="just">
              <a:buFont typeface="+mj-lt"/>
              <a:buAutoNum type="arabicPeriod"/>
            </a:pPr>
            <a:r>
              <a:rPr lang="en-US" sz="900" b="1" i="0" u="none" strike="noStrike" dirty="0">
                <a:effectLst/>
                <a:latin typeface="Open Sans" panose="020B0606030504020204" pitchFamily="34" charset="0"/>
              </a:rPr>
              <a:t>Probability Density Function</a:t>
            </a:r>
            <a:r>
              <a:rPr lang="en-US" sz="900" b="0" i="0" u="none" strike="noStrike" dirty="0">
                <a:effectLst/>
                <a:latin typeface="Open Sans" panose="020B0606030504020204" pitchFamily="34" charset="0"/>
              </a:rPr>
              <a:t> (PDF)</a:t>
            </a:r>
          </a:p>
          <a:p>
            <a:pPr algn="just">
              <a:buFont typeface="+mj-lt"/>
              <a:buAutoNum type="arabicPeriod"/>
            </a:pPr>
            <a:r>
              <a:rPr lang="en-US" sz="900" b="1" i="0" u="none" strike="noStrike" dirty="0">
                <a:effectLst/>
                <a:latin typeface="Open Sans" panose="020B0606030504020204" pitchFamily="34" charset="0"/>
              </a:rPr>
              <a:t>Normal Distribution</a:t>
            </a:r>
            <a:r>
              <a:rPr lang="en-US" sz="900" b="0" i="0" u="none" strike="noStrike" dirty="0">
                <a:effectLst/>
                <a:latin typeface="Open Sans" panose="020B0606030504020204" pitchFamily="34" charset="0"/>
              </a:rPr>
              <a:t> </a:t>
            </a:r>
          </a:p>
        </p:txBody>
      </p:sp>
      <p:sp>
        <p:nvSpPr>
          <p:cNvPr id="4" name="Footer Placeholder 3">
            <a:extLst>
              <a:ext uri="{FF2B5EF4-FFF2-40B4-BE49-F238E27FC236}">
                <a16:creationId xmlns:a16="http://schemas.microsoft.com/office/drawing/2014/main" id="{6C698D45-3A40-6F57-EAB7-0F2AF8F23DD3}"/>
              </a:ext>
            </a:extLst>
          </p:cNvPr>
          <p:cNvSpPr>
            <a:spLocks noGrp="1"/>
          </p:cNvSpPr>
          <p:nvPr>
            <p:ph type="ftr" sz="quarter" idx="5"/>
          </p:nvPr>
        </p:nvSpPr>
        <p:spPr/>
        <p:txBody>
          <a:bodyPr/>
          <a:lstStyle/>
          <a:p>
            <a:r>
              <a:rPr lang="en-US"/>
              <a:t>Dr. Malak Abdullah</a:t>
            </a:r>
            <a:endParaRPr lang="en-US" dirty="0"/>
          </a:p>
        </p:txBody>
      </p:sp>
      <p:pic>
        <p:nvPicPr>
          <p:cNvPr id="6" name="Picture 5">
            <a:extLst>
              <a:ext uri="{FF2B5EF4-FFF2-40B4-BE49-F238E27FC236}">
                <a16:creationId xmlns:a16="http://schemas.microsoft.com/office/drawing/2014/main" id="{849ABC93-875A-27D0-2EDA-FF1B0DD9EE12}"/>
              </a:ext>
            </a:extLst>
          </p:cNvPr>
          <p:cNvPicPr>
            <a:picLocks noChangeAspect="1"/>
          </p:cNvPicPr>
          <p:nvPr/>
        </p:nvPicPr>
        <p:blipFill>
          <a:blip r:embed="rId2"/>
          <a:stretch>
            <a:fillRect/>
          </a:stretch>
        </p:blipFill>
        <p:spPr>
          <a:xfrm>
            <a:off x="2614028" y="1964068"/>
            <a:ext cx="1600200" cy="1234552"/>
          </a:xfrm>
          <a:prstGeom prst="rect">
            <a:avLst/>
          </a:prstGeom>
        </p:spPr>
      </p:pic>
    </p:spTree>
    <p:extLst>
      <p:ext uri="{BB962C8B-B14F-4D97-AF65-F5344CB8AC3E}">
        <p14:creationId xmlns:p14="http://schemas.microsoft.com/office/powerpoint/2010/main" val="1464102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EC2DC-DDB9-E5D3-C380-60D3F1867B07}"/>
              </a:ext>
            </a:extLst>
          </p:cNvPr>
          <p:cNvSpPr>
            <a:spLocks noGrp="1"/>
          </p:cNvSpPr>
          <p:nvPr>
            <p:ph type="title"/>
          </p:nvPr>
        </p:nvSpPr>
        <p:spPr>
          <a:xfrm>
            <a:off x="704850" y="211465"/>
            <a:ext cx="3200400" cy="861774"/>
          </a:xfrm>
        </p:spPr>
        <p:txBody>
          <a:bodyPr/>
          <a:lstStyle/>
          <a:p>
            <a:pPr rtl="0"/>
            <a:r>
              <a:rPr lang="en-US" b="1" i="0" u="none" strike="noStrike" dirty="0">
                <a:solidFill>
                  <a:srgbClr val="00B050"/>
                </a:solidFill>
                <a:effectLst/>
                <a:latin typeface="Open Sans" panose="020B0606030504020204" pitchFamily="34" charset="0"/>
              </a:rPr>
              <a:t>Probability Density Function (PDF)</a:t>
            </a:r>
            <a:endParaRPr lang="en-JO" b="1" dirty="0">
              <a:solidFill>
                <a:srgbClr val="00B050"/>
              </a:solidFill>
            </a:endParaRPr>
          </a:p>
        </p:txBody>
      </p:sp>
      <p:sp>
        <p:nvSpPr>
          <p:cNvPr id="3" name="Text Placeholder 2">
            <a:extLst>
              <a:ext uri="{FF2B5EF4-FFF2-40B4-BE49-F238E27FC236}">
                <a16:creationId xmlns:a16="http://schemas.microsoft.com/office/drawing/2014/main" id="{5E5DD1C5-086D-CABF-52E7-B4E359B63860}"/>
              </a:ext>
            </a:extLst>
          </p:cNvPr>
          <p:cNvSpPr>
            <a:spLocks noGrp="1"/>
          </p:cNvSpPr>
          <p:nvPr>
            <p:ph type="body" idx="1"/>
          </p:nvPr>
        </p:nvSpPr>
        <p:spPr>
          <a:xfrm>
            <a:off x="367932" y="734685"/>
            <a:ext cx="3874236" cy="615553"/>
          </a:xfrm>
        </p:spPr>
        <p:txBody>
          <a:bodyPr/>
          <a:lstStyle/>
          <a:p>
            <a:pPr marL="0" algn="l" rtl="0"/>
            <a:r>
              <a:rPr lang="en-US" sz="1000" b="0" i="0" u="none" strike="noStrike" dirty="0">
                <a:effectLst/>
                <a:highlight>
                  <a:srgbClr val="FFFFFF"/>
                </a:highlight>
                <a:latin typeface="Open Sans" panose="020B0606030504020204" pitchFamily="34" charset="0"/>
              </a:rPr>
              <a:t>The Probability Density Function (PDF) is concerned with the relative likelihood for a </a:t>
            </a:r>
            <a:r>
              <a:rPr lang="en-US" sz="1000" b="1" i="1" u="none" strike="noStrike" dirty="0">
                <a:effectLst/>
                <a:latin typeface="Open Sans" panose="020B0606030504020204" pitchFamily="34" charset="0"/>
              </a:rPr>
              <a:t>continuous random variable</a:t>
            </a:r>
            <a:r>
              <a:rPr lang="en-US" sz="1000" b="1" i="0" u="none" strike="noStrike" dirty="0">
                <a:effectLst/>
                <a:highlight>
                  <a:srgbClr val="FFFFFF"/>
                </a:highlight>
                <a:latin typeface="Open Sans" panose="020B0606030504020204" pitchFamily="34" charset="0"/>
              </a:rPr>
              <a:t> </a:t>
            </a:r>
            <a:r>
              <a:rPr lang="en-US" sz="1000" b="0" i="0" u="none" strike="noStrike" dirty="0">
                <a:effectLst/>
                <a:highlight>
                  <a:srgbClr val="FFFFFF"/>
                </a:highlight>
                <a:latin typeface="Open Sans" panose="020B0606030504020204" pitchFamily="34" charset="0"/>
              </a:rPr>
              <a:t>to take on a given value. The PDF gives the probability of a variable that lies between the range ‘a’ and ‘b’.</a:t>
            </a:r>
            <a:endParaRPr lang="en-JO" sz="1000" dirty="0"/>
          </a:p>
        </p:txBody>
      </p:sp>
      <p:sp>
        <p:nvSpPr>
          <p:cNvPr id="4" name="Footer Placeholder 3">
            <a:extLst>
              <a:ext uri="{FF2B5EF4-FFF2-40B4-BE49-F238E27FC236}">
                <a16:creationId xmlns:a16="http://schemas.microsoft.com/office/drawing/2014/main" id="{E4542F55-AEEF-C6BF-E919-6B3634ABF3E9}"/>
              </a:ext>
            </a:extLst>
          </p:cNvPr>
          <p:cNvSpPr>
            <a:spLocks noGrp="1"/>
          </p:cNvSpPr>
          <p:nvPr>
            <p:ph type="ftr" sz="quarter" idx="5"/>
          </p:nvPr>
        </p:nvSpPr>
        <p:spPr/>
        <p:txBody>
          <a:bodyPr/>
          <a:lstStyle/>
          <a:p>
            <a:r>
              <a:rPr lang="en-US"/>
              <a:t>Dr. Malak Abdullah</a:t>
            </a:r>
            <a:endParaRPr lang="en-US" dirty="0"/>
          </a:p>
        </p:txBody>
      </p:sp>
      <p:pic>
        <p:nvPicPr>
          <p:cNvPr id="7" name="Picture 6">
            <a:extLst>
              <a:ext uri="{FF2B5EF4-FFF2-40B4-BE49-F238E27FC236}">
                <a16:creationId xmlns:a16="http://schemas.microsoft.com/office/drawing/2014/main" id="{910CED1A-4F6D-5B8F-D050-7DBC8906A5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 y="1493830"/>
            <a:ext cx="2112920" cy="1188518"/>
          </a:xfrm>
          <a:prstGeom prst="rect">
            <a:avLst/>
          </a:prstGeom>
        </p:spPr>
      </p:pic>
      <p:sp>
        <p:nvSpPr>
          <p:cNvPr id="9" name="TextBox 8">
            <a:extLst>
              <a:ext uri="{FF2B5EF4-FFF2-40B4-BE49-F238E27FC236}">
                <a16:creationId xmlns:a16="http://schemas.microsoft.com/office/drawing/2014/main" id="{9E1F08C9-DFB9-6CD4-CD61-DEDDAA40D162}"/>
              </a:ext>
            </a:extLst>
          </p:cNvPr>
          <p:cNvSpPr txBox="1"/>
          <p:nvPr/>
        </p:nvSpPr>
        <p:spPr>
          <a:xfrm>
            <a:off x="192204" y="2715949"/>
            <a:ext cx="4343400" cy="507831"/>
          </a:xfrm>
          <a:prstGeom prst="rect">
            <a:avLst/>
          </a:prstGeom>
          <a:noFill/>
        </p:spPr>
        <p:txBody>
          <a:bodyPr wrap="square">
            <a:spAutoFit/>
          </a:bodyPr>
          <a:lstStyle/>
          <a:p>
            <a:r>
              <a:rPr lang="en-US" sz="900" b="0" i="0" u="none" strike="noStrike" dirty="0">
                <a:solidFill>
                  <a:srgbClr val="444444"/>
                </a:solidFill>
                <a:effectLst/>
                <a:highlight>
                  <a:srgbClr val="FFFFFF"/>
                </a:highlight>
                <a:latin typeface="Poppins" panose="020B0604020202020204" pitchFamily="34" charset="0"/>
              </a:rPr>
              <a:t>In the case of a continuous random variable, the probability taken by X on some given value x is always 0. In this case, if we find P(X = x), it does not work. </a:t>
            </a:r>
            <a:endParaRPr lang="en-JO" sz="900" dirty="0"/>
          </a:p>
        </p:txBody>
      </p:sp>
      <p:pic>
        <p:nvPicPr>
          <p:cNvPr id="10" name="Picture 9">
            <a:extLst>
              <a:ext uri="{FF2B5EF4-FFF2-40B4-BE49-F238E27FC236}">
                <a16:creationId xmlns:a16="http://schemas.microsoft.com/office/drawing/2014/main" id="{44C0815E-6A05-91E8-41EB-71EB3685C07F}"/>
              </a:ext>
            </a:extLst>
          </p:cNvPr>
          <p:cNvPicPr>
            <a:picLocks noChangeAspect="1"/>
          </p:cNvPicPr>
          <p:nvPr/>
        </p:nvPicPr>
        <p:blipFill>
          <a:blip r:embed="rId3"/>
          <a:stretch>
            <a:fillRect/>
          </a:stretch>
        </p:blipFill>
        <p:spPr>
          <a:xfrm>
            <a:off x="2637522" y="1582266"/>
            <a:ext cx="1752600" cy="813062"/>
          </a:xfrm>
          <a:prstGeom prst="rect">
            <a:avLst/>
          </a:prstGeom>
        </p:spPr>
      </p:pic>
    </p:spTree>
    <p:extLst>
      <p:ext uri="{BB962C8B-B14F-4D97-AF65-F5344CB8AC3E}">
        <p14:creationId xmlns:p14="http://schemas.microsoft.com/office/powerpoint/2010/main" val="1483588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EC2DC-DDB9-E5D3-C380-60D3F1867B07}"/>
              </a:ext>
            </a:extLst>
          </p:cNvPr>
          <p:cNvSpPr>
            <a:spLocks noGrp="1"/>
          </p:cNvSpPr>
          <p:nvPr>
            <p:ph type="title"/>
          </p:nvPr>
        </p:nvSpPr>
        <p:spPr>
          <a:xfrm>
            <a:off x="704850" y="211465"/>
            <a:ext cx="3200400" cy="215444"/>
          </a:xfrm>
        </p:spPr>
        <p:txBody>
          <a:bodyPr/>
          <a:lstStyle/>
          <a:p>
            <a:pPr algn="ctr"/>
            <a:r>
              <a:rPr lang="en-US" b="1" i="0" u="none" strike="noStrike" dirty="0">
                <a:solidFill>
                  <a:srgbClr val="00B050"/>
                </a:solidFill>
                <a:effectLst/>
                <a:latin typeface="Open Sans" panose="020B0606030504020204" pitchFamily="34" charset="0"/>
              </a:rPr>
              <a:t>Normal Distribution</a:t>
            </a:r>
            <a:endParaRPr lang="en-US" b="0" i="0" u="none" strike="noStrike" dirty="0">
              <a:solidFill>
                <a:srgbClr val="00B050"/>
              </a:solidFill>
              <a:effectLst/>
              <a:latin typeface="Open Sans" panose="020B0606030504020204" pitchFamily="34" charset="0"/>
            </a:endParaRPr>
          </a:p>
        </p:txBody>
      </p:sp>
      <p:sp>
        <p:nvSpPr>
          <p:cNvPr id="3" name="Text Placeholder 2">
            <a:extLst>
              <a:ext uri="{FF2B5EF4-FFF2-40B4-BE49-F238E27FC236}">
                <a16:creationId xmlns:a16="http://schemas.microsoft.com/office/drawing/2014/main" id="{5E5DD1C5-086D-CABF-52E7-B4E359B63860}"/>
              </a:ext>
            </a:extLst>
          </p:cNvPr>
          <p:cNvSpPr>
            <a:spLocks noGrp="1"/>
          </p:cNvSpPr>
          <p:nvPr>
            <p:ph type="body" idx="1"/>
          </p:nvPr>
        </p:nvSpPr>
        <p:spPr>
          <a:xfrm>
            <a:off x="367932" y="734685"/>
            <a:ext cx="3994518" cy="923330"/>
          </a:xfrm>
        </p:spPr>
        <p:txBody>
          <a:bodyPr/>
          <a:lstStyle/>
          <a:p>
            <a:pPr marL="0" algn="l" rtl="0"/>
            <a:r>
              <a:rPr lang="en-US" sz="1000" b="0" i="0" u="none" strike="noStrike" dirty="0">
                <a:solidFill>
                  <a:srgbClr val="4A4A4A"/>
                </a:solidFill>
                <a:effectLst/>
                <a:highlight>
                  <a:srgbClr val="FFFFFF"/>
                </a:highlight>
                <a:latin typeface="Open Sans" panose="020B0606030504020204" pitchFamily="34" charset="0"/>
              </a:rPr>
              <a:t>Normal distribution, otherwise known as the Gaussian distribution, is a probability distribution that denotes the symmetric property of the mean. The idea behind this function is that the data near the mean occurs more frequently than the data away from the mean. It infers that the data around the mean represents the entire data set.</a:t>
            </a:r>
            <a:endParaRPr lang="en-JO" sz="1000" dirty="0"/>
          </a:p>
        </p:txBody>
      </p:sp>
      <p:sp>
        <p:nvSpPr>
          <p:cNvPr id="4" name="Footer Placeholder 3">
            <a:extLst>
              <a:ext uri="{FF2B5EF4-FFF2-40B4-BE49-F238E27FC236}">
                <a16:creationId xmlns:a16="http://schemas.microsoft.com/office/drawing/2014/main" id="{E4542F55-AEEF-C6BF-E919-6B3634ABF3E9}"/>
              </a:ext>
            </a:extLst>
          </p:cNvPr>
          <p:cNvSpPr>
            <a:spLocks noGrp="1"/>
          </p:cNvSpPr>
          <p:nvPr>
            <p:ph type="ftr" sz="quarter" idx="5"/>
          </p:nvPr>
        </p:nvSpPr>
        <p:spPr/>
        <p:txBody>
          <a:bodyPr/>
          <a:lstStyle/>
          <a:p>
            <a:r>
              <a:rPr lang="en-US"/>
              <a:t>Dr. Malak Abdullah</a:t>
            </a:r>
            <a:endParaRPr lang="en-US" dirty="0"/>
          </a:p>
        </p:txBody>
      </p:sp>
      <p:pic>
        <p:nvPicPr>
          <p:cNvPr id="8" name="Picture 7" descr="A diagram of a normal distribution&#10;&#10;Description automatically generated">
            <a:extLst>
              <a:ext uri="{FF2B5EF4-FFF2-40B4-BE49-F238E27FC236}">
                <a16:creationId xmlns:a16="http://schemas.microsoft.com/office/drawing/2014/main" id="{7B30EEE0-A64A-4D86-488B-F2A111305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138" y="1730375"/>
            <a:ext cx="2049823" cy="1223979"/>
          </a:xfrm>
          <a:prstGeom prst="rect">
            <a:avLst/>
          </a:prstGeom>
        </p:spPr>
      </p:pic>
    </p:spTree>
    <p:extLst>
      <p:ext uri="{BB962C8B-B14F-4D97-AF65-F5344CB8AC3E}">
        <p14:creationId xmlns:p14="http://schemas.microsoft.com/office/powerpoint/2010/main" val="12490186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92360-3887-7C42-964A-196BAC6910AE}"/>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7C7590D0-4682-2B45-8701-CBDA63E6B28D}"/>
              </a:ext>
            </a:extLst>
          </p:cNvPr>
          <p:cNvSpPr>
            <a:spLocks noGrp="1"/>
          </p:cNvSpPr>
          <p:nvPr>
            <p:ph idx="1"/>
          </p:nvPr>
        </p:nvSpPr>
        <p:spPr>
          <a:xfrm>
            <a:off x="367931" y="856397"/>
            <a:ext cx="3874236" cy="169277"/>
          </a:xfrm>
        </p:spPr>
        <p:txBody>
          <a:bodyPr/>
          <a:lstStyle/>
          <a:p>
            <a:endParaRPr lang="en-US"/>
          </a:p>
        </p:txBody>
      </p:sp>
      <p:pic>
        <p:nvPicPr>
          <p:cNvPr id="7" name="Picture 6">
            <a:extLst>
              <a:ext uri="{FF2B5EF4-FFF2-40B4-BE49-F238E27FC236}">
                <a16:creationId xmlns:a16="http://schemas.microsoft.com/office/drawing/2014/main" id="{05721327-F139-E345-9124-35CC1C58C12C}"/>
              </a:ext>
            </a:extLst>
          </p:cNvPr>
          <p:cNvPicPr>
            <a:picLocks noChangeAspect="1"/>
          </p:cNvPicPr>
          <p:nvPr/>
        </p:nvPicPr>
        <p:blipFill>
          <a:blip r:embed="rId2"/>
          <a:stretch>
            <a:fillRect/>
          </a:stretch>
        </p:blipFill>
        <p:spPr>
          <a:xfrm>
            <a:off x="323850" y="319187"/>
            <a:ext cx="3807173" cy="2285166"/>
          </a:xfrm>
          <a:prstGeom prst="rect">
            <a:avLst/>
          </a:prstGeom>
        </p:spPr>
      </p:pic>
      <p:sp>
        <p:nvSpPr>
          <p:cNvPr id="5" name="Footer Placeholder 4">
            <a:extLst>
              <a:ext uri="{FF2B5EF4-FFF2-40B4-BE49-F238E27FC236}">
                <a16:creationId xmlns:a16="http://schemas.microsoft.com/office/drawing/2014/main" id="{FDA693AA-4DA6-E0D1-BD9D-B1570C08963C}"/>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2724771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9033A-FF82-5F41-8B23-DFA2E195E10D}"/>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D7C3AF86-DC0C-E449-ABC6-D3A565309DC9}"/>
              </a:ext>
            </a:extLst>
          </p:cNvPr>
          <p:cNvSpPr>
            <a:spLocks noGrp="1"/>
          </p:cNvSpPr>
          <p:nvPr>
            <p:ph idx="1"/>
          </p:nvPr>
        </p:nvSpPr>
        <p:spPr>
          <a:xfrm>
            <a:off x="367931" y="856397"/>
            <a:ext cx="3874236" cy="169277"/>
          </a:xfrm>
        </p:spPr>
        <p:txBody>
          <a:bodyPr/>
          <a:lstStyle/>
          <a:p>
            <a:endParaRPr lang="en-US"/>
          </a:p>
        </p:txBody>
      </p:sp>
      <p:pic>
        <p:nvPicPr>
          <p:cNvPr id="7" name="Picture 6">
            <a:extLst>
              <a:ext uri="{FF2B5EF4-FFF2-40B4-BE49-F238E27FC236}">
                <a16:creationId xmlns:a16="http://schemas.microsoft.com/office/drawing/2014/main" id="{915DB9A7-D981-5D4E-AC75-0AD44E2D7E83}"/>
              </a:ext>
            </a:extLst>
          </p:cNvPr>
          <p:cNvPicPr>
            <a:picLocks noChangeAspect="1"/>
          </p:cNvPicPr>
          <p:nvPr/>
        </p:nvPicPr>
        <p:blipFill>
          <a:blip r:embed="rId2"/>
          <a:stretch>
            <a:fillRect/>
          </a:stretch>
        </p:blipFill>
        <p:spPr>
          <a:xfrm>
            <a:off x="95250" y="233356"/>
            <a:ext cx="4038600" cy="2811858"/>
          </a:xfrm>
          <a:prstGeom prst="rect">
            <a:avLst/>
          </a:prstGeom>
        </p:spPr>
      </p:pic>
      <p:sp>
        <p:nvSpPr>
          <p:cNvPr id="5" name="Footer Placeholder 4">
            <a:extLst>
              <a:ext uri="{FF2B5EF4-FFF2-40B4-BE49-F238E27FC236}">
                <a16:creationId xmlns:a16="http://schemas.microsoft.com/office/drawing/2014/main" id="{4259EAFD-A197-866F-3D22-0F7361A9FDFB}"/>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17998970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24C2-23FB-C0D1-8FC9-D41B3626A6F5}"/>
              </a:ext>
            </a:extLst>
          </p:cNvPr>
          <p:cNvSpPr>
            <a:spLocks noGrp="1"/>
          </p:cNvSpPr>
          <p:nvPr>
            <p:ph type="title"/>
          </p:nvPr>
        </p:nvSpPr>
        <p:spPr>
          <a:xfrm>
            <a:off x="1238251" y="211465"/>
            <a:ext cx="2362200" cy="215444"/>
          </a:xfrm>
        </p:spPr>
        <p:txBody>
          <a:bodyPr/>
          <a:lstStyle/>
          <a:p>
            <a:pPr algn="ctr" rtl="0"/>
            <a:r>
              <a:rPr lang="en-US" b="1" i="0" u="none" strike="noStrike" dirty="0">
                <a:solidFill>
                  <a:srgbClr val="00B050"/>
                </a:solidFill>
                <a:effectLst/>
                <a:latin typeface="Open Sans" panose="020B0606030504020204" pitchFamily="34" charset="0"/>
              </a:rPr>
              <a:t>Types Of Probability</a:t>
            </a:r>
            <a:endParaRPr lang="en-JO" dirty="0">
              <a:solidFill>
                <a:srgbClr val="00B050"/>
              </a:solidFill>
            </a:endParaRPr>
          </a:p>
        </p:txBody>
      </p:sp>
      <p:sp>
        <p:nvSpPr>
          <p:cNvPr id="3" name="Text Placeholder 2">
            <a:extLst>
              <a:ext uri="{FF2B5EF4-FFF2-40B4-BE49-F238E27FC236}">
                <a16:creationId xmlns:a16="http://schemas.microsoft.com/office/drawing/2014/main" id="{11B965E4-4642-397B-F9E5-4EF8BE92E267}"/>
              </a:ext>
            </a:extLst>
          </p:cNvPr>
          <p:cNvSpPr>
            <a:spLocks noGrp="1"/>
          </p:cNvSpPr>
          <p:nvPr>
            <p:ph type="body" idx="1"/>
          </p:nvPr>
        </p:nvSpPr>
        <p:spPr>
          <a:xfrm>
            <a:off x="334979" y="511175"/>
            <a:ext cx="3874236" cy="1846659"/>
          </a:xfrm>
        </p:spPr>
        <p:txBody>
          <a:bodyPr/>
          <a:lstStyle/>
          <a:p>
            <a:pPr algn="just"/>
            <a:r>
              <a:rPr lang="en-US" sz="1000" b="0" i="0" u="none" strike="noStrike" dirty="0">
                <a:solidFill>
                  <a:srgbClr val="4A4A4A"/>
                </a:solidFill>
                <a:effectLst/>
                <a:highlight>
                  <a:srgbClr val="FFFFFF"/>
                </a:highlight>
                <a:latin typeface="Open Sans" panose="020B0606030504020204" pitchFamily="34" charset="0"/>
              </a:rPr>
              <a:t>Probability depends on the kind of application we are working with. There are basically 3 types of Probability that we have: </a:t>
            </a:r>
          </a:p>
          <a:p>
            <a:pPr algn="just"/>
            <a:endParaRPr lang="en-US" sz="1000" b="0" i="0" u="none" strike="noStrike" dirty="0">
              <a:solidFill>
                <a:srgbClr val="4A4A4A"/>
              </a:solidFill>
              <a:effectLst/>
              <a:highlight>
                <a:srgbClr val="FFFFFF"/>
              </a:highlight>
              <a:latin typeface="Open Sans" panose="020B0606030504020204" pitchFamily="34" charset="0"/>
            </a:endParaRPr>
          </a:p>
          <a:p>
            <a:pPr algn="just">
              <a:buFont typeface="+mj-lt"/>
              <a:buAutoNum type="arabicPeriod"/>
            </a:pPr>
            <a:r>
              <a:rPr lang="en-US" sz="1000" b="1" i="0" u="none" strike="noStrike" dirty="0">
                <a:solidFill>
                  <a:srgbClr val="4A4A4A"/>
                </a:solidFill>
                <a:effectLst/>
                <a:highlight>
                  <a:srgbClr val="FFFFFF"/>
                </a:highlight>
                <a:latin typeface="Open Sans" panose="020B0606030504020204" pitchFamily="34" charset="0"/>
              </a:rPr>
              <a:t>Marginal Probability</a:t>
            </a:r>
            <a:r>
              <a:rPr lang="en-US" sz="1000" b="0" i="0" u="none" strike="noStrike" dirty="0">
                <a:solidFill>
                  <a:srgbClr val="4A4A4A"/>
                </a:solidFill>
                <a:effectLst/>
                <a:highlight>
                  <a:srgbClr val="FFFFFF"/>
                </a:highlight>
                <a:latin typeface="Open Sans" panose="020B0606030504020204" pitchFamily="34" charset="0"/>
              </a:rPr>
              <a:t> means that an event will occur without any intervention or dependency on others.</a:t>
            </a:r>
          </a:p>
          <a:p>
            <a:pPr algn="just">
              <a:buFont typeface="+mj-lt"/>
              <a:buAutoNum type="arabicPeriod"/>
            </a:pPr>
            <a:endParaRPr lang="en-US" sz="1000" b="0" i="0" u="none" strike="noStrike" dirty="0">
              <a:solidFill>
                <a:srgbClr val="4A4A4A"/>
              </a:solidFill>
              <a:effectLst/>
              <a:highlight>
                <a:srgbClr val="FFFFFF"/>
              </a:highlight>
              <a:latin typeface="Open Sans" panose="020B0606030504020204" pitchFamily="34" charset="0"/>
            </a:endParaRPr>
          </a:p>
          <a:p>
            <a:pPr algn="just">
              <a:buFont typeface="+mj-lt"/>
              <a:buAutoNum type="arabicPeriod"/>
            </a:pPr>
            <a:r>
              <a:rPr lang="en-US" sz="1000" b="1" i="0" u="none" strike="noStrike" dirty="0">
                <a:solidFill>
                  <a:srgbClr val="4A4A4A"/>
                </a:solidFill>
                <a:effectLst/>
                <a:highlight>
                  <a:srgbClr val="FFFFFF"/>
                </a:highlight>
                <a:latin typeface="Open Sans" panose="020B0606030504020204" pitchFamily="34" charset="0"/>
              </a:rPr>
              <a:t>Joint Probability</a:t>
            </a:r>
            <a:r>
              <a:rPr lang="en-US" sz="1000" b="0" i="0" u="none" strike="noStrike" dirty="0">
                <a:solidFill>
                  <a:srgbClr val="4A4A4A"/>
                </a:solidFill>
                <a:effectLst/>
                <a:highlight>
                  <a:srgbClr val="FFFFFF"/>
                </a:highlight>
                <a:latin typeface="Open Sans" panose="020B0606030504020204" pitchFamily="34" charset="0"/>
              </a:rPr>
              <a:t> is a measure of two events happening at the same time.</a:t>
            </a:r>
          </a:p>
          <a:p>
            <a:pPr algn="just">
              <a:buFont typeface="+mj-lt"/>
              <a:buAutoNum type="arabicPeriod"/>
            </a:pPr>
            <a:endParaRPr lang="en-US" sz="1000" b="0" i="0" u="none" strike="noStrike" dirty="0">
              <a:solidFill>
                <a:srgbClr val="4A4A4A"/>
              </a:solidFill>
              <a:effectLst/>
              <a:highlight>
                <a:srgbClr val="FFFFFF"/>
              </a:highlight>
              <a:latin typeface="Open Sans" panose="020B0606030504020204" pitchFamily="34" charset="0"/>
            </a:endParaRPr>
          </a:p>
          <a:p>
            <a:pPr algn="just">
              <a:buFont typeface="+mj-lt"/>
              <a:buAutoNum type="arabicPeriod"/>
            </a:pPr>
            <a:r>
              <a:rPr lang="en-US" sz="1000" b="1" i="0" u="none" strike="noStrike" dirty="0">
                <a:solidFill>
                  <a:srgbClr val="4A4A4A"/>
                </a:solidFill>
                <a:effectLst/>
                <a:highlight>
                  <a:srgbClr val="FFFFFF"/>
                </a:highlight>
                <a:latin typeface="Open Sans" panose="020B0606030504020204" pitchFamily="34" charset="0"/>
              </a:rPr>
              <a:t>Conditional Probability</a:t>
            </a:r>
            <a:r>
              <a:rPr lang="en-US" sz="1000" b="0" i="0" u="none" strike="noStrike" dirty="0">
                <a:solidFill>
                  <a:srgbClr val="4A4A4A"/>
                </a:solidFill>
                <a:effectLst/>
                <a:highlight>
                  <a:srgbClr val="FFFFFF"/>
                </a:highlight>
                <a:latin typeface="Open Sans" panose="020B0606030504020204" pitchFamily="34" charset="0"/>
              </a:rPr>
              <a:t> is the measure that an event will occur only if some other event has already occurred. It is dependent on the previous event.</a:t>
            </a:r>
          </a:p>
        </p:txBody>
      </p:sp>
      <p:sp>
        <p:nvSpPr>
          <p:cNvPr id="4" name="Footer Placeholder 3">
            <a:extLst>
              <a:ext uri="{FF2B5EF4-FFF2-40B4-BE49-F238E27FC236}">
                <a16:creationId xmlns:a16="http://schemas.microsoft.com/office/drawing/2014/main" id="{DDAFB4DB-8711-B8BF-4B8D-4000DA22178D}"/>
              </a:ext>
            </a:extLst>
          </p:cNvPr>
          <p:cNvSpPr>
            <a:spLocks noGrp="1"/>
          </p:cNvSpPr>
          <p:nvPr>
            <p:ph type="ftr" sz="quarter" idx="5"/>
          </p:nvPr>
        </p:nvSpPr>
        <p:spPr/>
        <p:txBody>
          <a:bodyPr/>
          <a:lstStyle/>
          <a:p>
            <a:r>
              <a:rPr lang="en-US"/>
              <a:t>Dr. Malak Abdullah</a:t>
            </a:r>
            <a:endParaRPr lang="en-US" dirty="0"/>
          </a:p>
        </p:txBody>
      </p:sp>
      <p:pic>
        <p:nvPicPr>
          <p:cNvPr id="6" name="Picture 5">
            <a:extLst>
              <a:ext uri="{FF2B5EF4-FFF2-40B4-BE49-F238E27FC236}">
                <a16:creationId xmlns:a16="http://schemas.microsoft.com/office/drawing/2014/main" id="{E48AA8CD-89F0-830A-4719-AA69790A43BB}"/>
              </a:ext>
            </a:extLst>
          </p:cNvPr>
          <p:cNvPicPr>
            <a:picLocks noChangeAspect="1"/>
          </p:cNvPicPr>
          <p:nvPr/>
        </p:nvPicPr>
        <p:blipFill>
          <a:blip r:embed="rId2"/>
          <a:stretch>
            <a:fillRect/>
          </a:stretch>
        </p:blipFill>
        <p:spPr>
          <a:xfrm>
            <a:off x="1284174" y="2411231"/>
            <a:ext cx="2921049" cy="947648"/>
          </a:xfrm>
          <a:prstGeom prst="rect">
            <a:avLst/>
          </a:prstGeom>
        </p:spPr>
      </p:pic>
    </p:spTree>
    <p:extLst>
      <p:ext uri="{BB962C8B-B14F-4D97-AF65-F5344CB8AC3E}">
        <p14:creationId xmlns:p14="http://schemas.microsoft.com/office/powerpoint/2010/main" val="13522373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C6B17-F224-6850-1D10-5A58B491F5E0}"/>
              </a:ext>
            </a:extLst>
          </p:cNvPr>
          <p:cNvSpPr>
            <a:spLocks noGrp="1"/>
          </p:cNvSpPr>
          <p:nvPr>
            <p:ph type="title"/>
          </p:nvPr>
        </p:nvSpPr>
        <p:spPr>
          <a:xfrm>
            <a:off x="1390651" y="211465"/>
            <a:ext cx="1905000" cy="215444"/>
          </a:xfrm>
        </p:spPr>
        <p:txBody>
          <a:bodyPr/>
          <a:lstStyle/>
          <a:p>
            <a:r>
              <a:rPr lang="en-US" b="1" i="0" u="none" strike="noStrike" dirty="0">
                <a:solidFill>
                  <a:srgbClr val="00B050"/>
                </a:solidFill>
                <a:effectLst/>
                <a:latin typeface="Open Sans" panose="020B0606030504020204" pitchFamily="34" charset="0"/>
              </a:rPr>
              <a:t>Marginal Probability</a:t>
            </a:r>
            <a:endParaRPr lang="en-JO" dirty="0">
              <a:solidFill>
                <a:srgbClr val="00B050"/>
              </a:solidFill>
            </a:endParaRPr>
          </a:p>
        </p:txBody>
      </p:sp>
      <p:sp>
        <p:nvSpPr>
          <p:cNvPr id="3" name="Text Placeholder 2">
            <a:extLst>
              <a:ext uri="{FF2B5EF4-FFF2-40B4-BE49-F238E27FC236}">
                <a16:creationId xmlns:a16="http://schemas.microsoft.com/office/drawing/2014/main" id="{39E5ABE7-2F17-BC20-699C-F8EA260122F0}"/>
              </a:ext>
            </a:extLst>
          </p:cNvPr>
          <p:cNvSpPr>
            <a:spLocks noGrp="1"/>
          </p:cNvSpPr>
          <p:nvPr>
            <p:ph type="body" idx="1"/>
          </p:nvPr>
        </p:nvSpPr>
        <p:spPr>
          <a:xfrm>
            <a:off x="367931" y="856397"/>
            <a:ext cx="3874236" cy="677108"/>
          </a:xfrm>
        </p:spPr>
        <p:txBody>
          <a:bodyPr/>
          <a:lstStyle/>
          <a:p>
            <a:pPr algn="just"/>
            <a:r>
              <a:rPr lang="en-US" b="0" i="0" u="none" strike="noStrike" dirty="0">
                <a:solidFill>
                  <a:srgbClr val="4A4A4A"/>
                </a:solidFill>
                <a:effectLst/>
                <a:highlight>
                  <a:srgbClr val="FFFFFF"/>
                </a:highlight>
                <a:latin typeface="Open Sans" panose="020B0606030504020204" pitchFamily="34" charset="0"/>
              </a:rPr>
              <a:t>The probability of an event occurring (p(A)), unconditioned on any other events. For example, the probability that a card drawn is a 3 (p(three)=1/13).</a:t>
            </a:r>
          </a:p>
          <a:p>
            <a:pPr algn="l"/>
            <a:r>
              <a:rPr lang="en-US" b="0" i="0" u="none" strike="noStrike" dirty="0">
                <a:solidFill>
                  <a:srgbClr val="4A4A4A"/>
                </a:solidFill>
                <a:effectLst/>
                <a:highlight>
                  <a:srgbClr val="FFFFFF"/>
                </a:highlight>
                <a:latin typeface="Open Sans" panose="020B0606030504020204" pitchFamily="34" charset="0"/>
              </a:rPr>
              <a:t>It can be expressed as:</a:t>
            </a:r>
          </a:p>
        </p:txBody>
      </p:sp>
      <p:sp>
        <p:nvSpPr>
          <p:cNvPr id="4" name="Footer Placeholder 3">
            <a:extLst>
              <a:ext uri="{FF2B5EF4-FFF2-40B4-BE49-F238E27FC236}">
                <a16:creationId xmlns:a16="http://schemas.microsoft.com/office/drawing/2014/main" id="{727A5012-6E70-C7DB-EDFD-A87BBF5A6096}"/>
              </a:ext>
            </a:extLst>
          </p:cNvPr>
          <p:cNvSpPr>
            <a:spLocks noGrp="1"/>
          </p:cNvSpPr>
          <p:nvPr>
            <p:ph type="ftr" sz="quarter" idx="5"/>
          </p:nvPr>
        </p:nvSpPr>
        <p:spPr/>
        <p:txBody>
          <a:bodyPr/>
          <a:lstStyle/>
          <a:p>
            <a:r>
              <a:rPr lang="en-US"/>
              <a:t>Dr. Malak Abdullah</a:t>
            </a:r>
            <a:endParaRPr lang="en-US" dirty="0"/>
          </a:p>
        </p:txBody>
      </p:sp>
      <p:pic>
        <p:nvPicPr>
          <p:cNvPr id="6" name="Picture 5">
            <a:extLst>
              <a:ext uri="{FF2B5EF4-FFF2-40B4-BE49-F238E27FC236}">
                <a16:creationId xmlns:a16="http://schemas.microsoft.com/office/drawing/2014/main" id="{23BDB291-16C7-3677-BB03-87BA87C8CA70}"/>
              </a:ext>
            </a:extLst>
          </p:cNvPr>
          <p:cNvPicPr>
            <a:picLocks noChangeAspect="1"/>
          </p:cNvPicPr>
          <p:nvPr/>
        </p:nvPicPr>
        <p:blipFill>
          <a:blip r:embed="rId2"/>
          <a:stretch>
            <a:fillRect/>
          </a:stretch>
        </p:blipFill>
        <p:spPr>
          <a:xfrm>
            <a:off x="1390651" y="1787823"/>
            <a:ext cx="2152651" cy="689133"/>
          </a:xfrm>
          <a:prstGeom prst="rect">
            <a:avLst/>
          </a:prstGeom>
        </p:spPr>
      </p:pic>
    </p:spTree>
    <p:extLst>
      <p:ext uri="{BB962C8B-B14F-4D97-AF65-F5344CB8AC3E}">
        <p14:creationId xmlns:p14="http://schemas.microsoft.com/office/powerpoint/2010/main" val="33999396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C6B17-F224-6850-1D10-5A58B491F5E0}"/>
              </a:ext>
            </a:extLst>
          </p:cNvPr>
          <p:cNvSpPr>
            <a:spLocks noGrp="1"/>
          </p:cNvSpPr>
          <p:nvPr>
            <p:ph type="title"/>
          </p:nvPr>
        </p:nvSpPr>
        <p:spPr>
          <a:xfrm>
            <a:off x="1390651" y="211465"/>
            <a:ext cx="1905000" cy="215444"/>
          </a:xfrm>
        </p:spPr>
        <p:txBody>
          <a:bodyPr/>
          <a:lstStyle/>
          <a:p>
            <a:r>
              <a:rPr lang="en-US" b="1" i="0" u="none" strike="noStrike" dirty="0">
                <a:solidFill>
                  <a:srgbClr val="00B050"/>
                </a:solidFill>
                <a:effectLst/>
                <a:latin typeface="Open Sans" panose="020B0606030504020204" pitchFamily="34" charset="0"/>
              </a:rPr>
              <a:t>Joint Probability</a:t>
            </a:r>
            <a:endParaRPr lang="en-JO" dirty="0">
              <a:solidFill>
                <a:srgbClr val="00B050"/>
              </a:solidFill>
            </a:endParaRPr>
          </a:p>
        </p:txBody>
      </p:sp>
      <p:sp>
        <p:nvSpPr>
          <p:cNvPr id="3" name="Text Placeholder 2">
            <a:extLst>
              <a:ext uri="{FF2B5EF4-FFF2-40B4-BE49-F238E27FC236}">
                <a16:creationId xmlns:a16="http://schemas.microsoft.com/office/drawing/2014/main" id="{39E5ABE7-2F17-BC20-699C-F8EA260122F0}"/>
              </a:ext>
            </a:extLst>
          </p:cNvPr>
          <p:cNvSpPr>
            <a:spLocks noGrp="1"/>
          </p:cNvSpPr>
          <p:nvPr>
            <p:ph type="body" idx="1"/>
          </p:nvPr>
        </p:nvSpPr>
        <p:spPr>
          <a:xfrm>
            <a:off x="367930" y="856397"/>
            <a:ext cx="3918319" cy="2200602"/>
          </a:xfrm>
        </p:spPr>
        <p:txBody>
          <a:bodyPr/>
          <a:lstStyle/>
          <a:p>
            <a:pPr algn="just"/>
            <a:r>
              <a:rPr lang="en-US" b="0" i="0" u="none" strike="noStrike" dirty="0">
                <a:solidFill>
                  <a:srgbClr val="4A4A4A"/>
                </a:solidFill>
                <a:effectLst/>
                <a:highlight>
                  <a:srgbClr val="FFFFFF"/>
                </a:highlight>
                <a:latin typeface="Open Sans" panose="020B0606030504020204" pitchFamily="34" charset="0"/>
              </a:rPr>
              <a:t>Joint Probability is a measure of two events happening at the same time, i.e., p(A and B), The probability of event A and event B occurring. It is the probability of the intersection of two or more events. The probability of the intersection of A and B may be written p(A ∩ B).</a:t>
            </a:r>
          </a:p>
          <a:p>
            <a:pPr algn="just"/>
            <a:endParaRPr lang="en-US" b="0" i="0" u="none" strike="noStrike" dirty="0">
              <a:solidFill>
                <a:srgbClr val="4A4A4A"/>
              </a:solidFill>
              <a:effectLst/>
              <a:highlight>
                <a:srgbClr val="FFFFFF"/>
              </a:highlight>
              <a:latin typeface="Open Sans" panose="020B0606030504020204" pitchFamily="34" charset="0"/>
            </a:endParaRPr>
          </a:p>
          <a:p>
            <a:pPr algn="just"/>
            <a:r>
              <a:rPr lang="en-US" b="0" i="0" u="none" strike="noStrike" dirty="0">
                <a:solidFill>
                  <a:srgbClr val="4A4A4A"/>
                </a:solidFill>
                <a:effectLst/>
                <a:highlight>
                  <a:srgbClr val="FFFFFF"/>
                </a:highlight>
                <a:latin typeface="Open Sans" panose="020B0606030504020204" pitchFamily="34" charset="0"/>
              </a:rPr>
              <a:t>For example, the probability that a card is a four and red =p(four and red) = 2/52=1/26.</a:t>
            </a:r>
          </a:p>
          <a:p>
            <a:pPr algn="just"/>
            <a:endParaRPr lang="en-US" dirty="0">
              <a:solidFill>
                <a:srgbClr val="4A4A4A"/>
              </a:solidFill>
              <a:highlight>
                <a:srgbClr val="FFFFFF"/>
              </a:highlight>
              <a:latin typeface="Open Sans" panose="020B0606030504020204" pitchFamily="34" charset="0"/>
            </a:endParaRPr>
          </a:p>
          <a:p>
            <a:pPr algn="just"/>
            <a:endParaRPr lang="en-US" dirty="0">
              <a:solidFill>
                <a:srgbClr val="4A4A4A"/>
              </a:solidFill>
              <a:highlight>
                <a:srgbClr val="FFFFFF"/>
              </a:highlight>
              <a:latin typeface="Open Sans" panose="020B0606030504020204" pitchFamily="34" charset="0"/>
            </a:endParaRPr>
          </a:p>
          <a:p>
            <a:pPr algn="just"/>
            <a:r>
              <a:rPr lang="en-US" dirty="0">
                <a:solidFill>
                  <a:srgbClr val="4A4A4A"/>
                </a:solidFill>
                <a:highlight>
                  <a:srgbClr val="FFFFFF"/>
                </a:highlight>
                <a:latin typeface="Open Sans" panose="020B0606030504020204" pitchFamily="34" charset="0"/>
              </a:rPr>
              <a:t>To get four</a:t>
            </a:r>
            <a:r>
              <a:rPr lang="en-US" dirty="0">
                <a:solidFill>
                  <a:srgbClr val="4A4A4A"/>
                </a:solidFill>
                <a:highlight>
                  <a:srgbClr val="FFFFFF"/>
                </a:highlight>
                <a:latin typeface="Open Sans" panose="020B0606030504020204" pitchFamily="34" charset="0"/>
                <a:sym typeface="Wingdings" pitchFamily="2" charset="2"/>
              </a:rPr>
              <a:t></a:t>
            </a:r>
            <a:r>
              <a:rPr lang="en-US" dirty="0">
                <a:solidFill>
                  <a:srgbClr val="4A4A4A"/>
                </a:solidFill>
                <a:highlight>
                  <a:srgbClr val="FFFFFF"/>
                </a:highlight>
                <a:latin typeface="Open Sans" panose="020B0606030504020204" pitchFamily="34" charset="0"/>
              </a:rPr>
              <a:t>4/52= 1/13             To get Red </a:t>
            </a:r>
            <a:r>
              <a:rPr lang="en-US" dirty="0">
                <a:solidFill>
                  <a:srgbClr val="4A4A4A"/>
                </a:solidFill>
                <a:highlight>
                  <a:srgbClr val="FFFFFF"/>
                </a:highlight>
                <a:latin typeface="Open Sans" panose="020B0606030504020204" pitchFamily="34" charset="0"/>
                <a:sym typeface="Wingdings" pitchFamily="2" charset="2"/>
              </a:rPr>
              <a:t></a:t>
            </a:r>
            <a:r>
              <a:rPr lang="en-US" dirty="0">
                <a:solidFill>
                  <a:srgbClr val="4A4A4A"/>
                </a:solidFill>
                <a:highlight>
                  <a:srgbClr val="FFFFFF"/>
                </a:highlight>
                <a:latin typeface="Open Sans" panose="020B0606030504020204" pitchFamily="34" charset="0"/>
              </a:rPr>
              <a:t> 1/2</a:t>
            </a:r>
          </a:p>
          <a:p>
            <a:pPr algn="just"/>
            <a:endParaRPr lang="en-US" dirty="0">
              <a:solidFill>
                <a:srgbClr val="4A4A4A"/>
              </a:solidFill>
              <a:highlight>
                <a:srgbClr val="FFFFFF"/>
              </a:highlight>
              <a:latin typeface="Open Sans" panose="020B0606030504020204" pitchFamily="34" charset="0"/>
            </a:endParaRPr>
          </a:p>
          <a:p>
            <a:pPr algn="ctr"/>
            <a:r>
              <a:rPr lang="en-US" b="0" i="0" u="none" strike="noStrike" dirty="0">
                <a:solidFill>
                  <a:srgbClr val="4A4A4A"/>
                </a:solidFill>
                <a:effectLst/>
                <a:highlight>
                  <a:srgbClr val="FFFFFF"/>
                </a:highlight>
                <a:latin typeface="Open Sans" panose="020B0606030504020204" pitchFamily="34" charset="0"/>
              </a:rPr>
              <a:t>Four and Red= 1/13 * 1/2 = 1/26</a:t>
            </a:r>
          </a:p>
        </p:txBody>
      </p:sp>
      <p:sp>
        <p:nvSpPr>
          <p:cNvPr id="4" name="Footer Placeholder 3">
            <a:extLst>
              <a:ext uri="{FF2B5EF4-FFF2-40B4-BE49-F238E27FC236}">
                <a16:creationId xmlns:a16="http://schemas.microsoft.com/office/drawing/2014/main" id="{727A5012-6E70-C7DB-EDFD-A87BBF5A6096}"/>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37033346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C6B17-F224-6850-1D10-5A58B491F5E0}"/>
              </a:ext>
            </a:extLst>
          </p:cNvPr>
          <p:cNvSpPr>
            <a:spLocks noGrp="1"/>
          </p:cNvSpPr>
          <p:nvPr>
            <p:ph type="title"/>
          </p:nvPr>
        </p:nvSpPr>
        <p:spPr>
          <a:xfrm>
            <a:off x="1390650" y="211465"/>
            <a:ext cx="2209799" cy="430887"/>
          </a:xfrm>
        </p:spPr>
        <p:txBody>
          <a:bodyPr/>
          <a:lstStyle/>
          <a:p>
            <a:r>
              <a:rPr lang="en-US" b="1" i="0" u="none" strike="noStrike" dirty="0">
                <a:solidFill>
                  <a:srgbClr val="00B050"/>
                </a:solidFill>
                <a:effectLst/>
                <a:latin typeface="Open Sans" panose="020B0606030504020204" pitchFamily="34" charset="0"/>
              </a:rPr>
              <a:t>Conditional Probability</a:t>
            </a:r>
            <a:endParaRPr lang="en-JO" dirty="0">
              <a:solidFill>
                <a:srgbClr val="00B050"/>
              </a:solidFill>
            </a:endParaRPr>
          </a:p>
        </p:txBody>
      </p:sp>
      <p:sp>
        <p:nvSpPr>
          <p:cNvPr id="3" name="Text Placeholder 2">
            <a:extLst>
              <a:ext uri="{FF2B5EF4-FFF2-40B4-BE49-F238E27FC236}">
                <a16:creationId xmlns:a16="http://schemas.microsoft.com/office/drawing/2014/main" id="{39E5ABE7-2F17-BC20-699C-F8EA260122F0}"/>
              </a:ext>
            </a:extLst>
          </p:cNvPr>
          <p:cNvSpPr>
            <a:spLocks noGrp="1"/>
          </p:cNvSpPr>
          <p:nvPr>
            <p:ph type="body" idx="1"/>
          </p:nvPr>
        </p:nvSpPr>
        <p:spPr>
          <a:xfrm>
            <a:off x="323850" y="576213"/>
            <a:ext cx="4146920" cy="2492990"/>
          </a:xfrm>
        </p:spPr>
        <p:txBody>
          <a:bodyPr/>
          <a:lstStyle/>
          <a:p>
            <a:pPr algn="just"/>
            <a:r>
              <a:rPr lang="en-US" sz="900" b="0" i="0" u="none" strike="noStrike" dirty="0">
                <a:solidFill>
                  <a:srgbClr val="4A4A4A"/>
                </a:solidFill>
                <a:effectLst/>
                <a:latin typeface="Open Sans" panose="020B0606030504020204" pitchFamily="34" charset="0"/>
              </a:rPr>
              <a:t>Probability of an event or outcome based on the occurrence of a previous event or outcome.</a:t>
            </a:r>
          </a:p>
          <a:p>
            <a:pPr algn="just"/>
            <a:r>
              <a:rPr lang="en-US" sz="900" b="0" i="0" u="none" strike="noStrike" dirty="0">
                <a:solidFill>
                  <a:srgbClr val="4A4A4A"/>
                </a:solidFill>
                <a:effectLst/>
                <a:latin typeface="Open Sans" panose="020B0606030504020204" pitchFamily="34" charset="0"/>
              </a:rPr>
              <a:t>Conditional Probability of an event B is the probability that the event will occur given that an event A has already occurred.</a:t>
            </a:r>
          </a:p>
          <a:p>
            <a:pPr algn="just"/>
            <a:endParaRPr lang="en-US" sz="900" b="0" i="0" u="none" strike="noStrike" dirty="0">
              <a:solidFill>
                <a:srgbClr val="4A4A4A"/>
              </a:solidFill>
              <a:effectLst/>
              <a:latin typeface="Open Sans" panose="020B0606030504020204" pitchFamily="34" charset="0"/>
            </a:endParaRPr>
          </a:p>
          <a:p>
            <a:pPr algn="just">
              <a:buFont typeface="Arial" panose="020B0604020202020204" pitchFamily="34" charset="0"/>
              <a:buChar char="•"/>
            </a:pPr>
            <a:r>
              <a:rPr lang="en-US" sz="900" b="0" i="0" u="none" strike="noStrike" dirty="0">
                <a:solidFill>
                  <a:srgbClr val="4A4A4A"/>
                </a:solidFill>
                <a:effectLst/>
                <a:latin typeface="Open Sans" panose="020B0606030504020204" pitchFamily="34" charset="0"/>
              </a:rPr>
              <a:t>p(B|A) is the probability of event B occurring, given that event A occurs.</a:t>
            </a:r>
          </a:p>
          <a:p>
            <a:pPr algn="just">
              <a:buFont typeface="Arial" panose="020B0604020202020204" pitchFamily="34" charset="0"/>
              <a:buChar char="•"/>
            </a:pPr>
            <a:endParaRPr lang="en-US" sz="900" b="0" i="0" u="none" strike="noStrike" dirty="0">
              <a:solidFill>
                <a:srgbClr val="4A4A4A"/>
              </a:solidFill>
              <a:effectLst/>
              <a:latin typeface="Open Sans" panose="020B0606030504020204" pitchFamily="34" charset="0"/>
            </a:endParaRPr>
          </a:p>
          <a:p>
            <a:pPr algn="l">
              <a:buFont typeface="Arial" panose="020B0604020202020204" pitchFamily="34" charset="0"/>
              <a:buChar char="•"/>
            </a:pPr>
            <a:r>
              <a:rPr lang="en-US" sz="900" b="0" i="0" u="none" strike="noStrike" dirty="0">
                <a:solidFill>
                  <a:srgbClr val="4A4A4A"/>
                </a:solidFill>
                <a:effectLst/>
                <a:latin typeface="Open Sans" panose="020B0606030504020204" pitchFamily="34" charset="0"/>
              </a:rPr>
              <a:t>If A and B are dependent events then the expression for conditional probability is given by:</a:t>
            </a:r>
            <a:br>
              <a:rPr lang="en-US" sz="900" b="0" i="0" u="none" strike="noStrike" dirty="0">
                <a:solidFill>
                  <a:srgbClr val="4A4A4A"/>
                </a:solidFill>
                <a:effectLst/>
                <a:latin typeface="Open Sans" panose="020B0606030504020204" pitchFamily="34" charset="0"/>
              </a:rPr>
            </a:br>
            <a:r>
              <a:rPr lang="en-US" sz="900" b="0" i="0" u="none" strike="noStrike" dirty="0">
                <a:solidFill>
                  <a:srgbClr val="4A4A4A"/>
                </a:solidFill>
                <a:effectLst/>
                <a:latin typeface="Open Sans" panose="020B0606030504020204" pitchFamily="34" charset="0"/>
              </a:rPr>
              <a:t>P (B|A) = P (A and B) / P (A)</a:t>
            </a:r>
          </a:p>
          <a:p>
            <a:pPr algn="l">
              <a:buFont typeface="Arial" panose="020B0604020202020204" pitchFamily="34" charset="0"/>
              <a:buChar char="•"/>
            </a:pPr>
            <a:endParaRPr lang="en-US" sz="900" b="0" i="0" u="none" strike="noStrike" dirty="0">
              <a:solidFill>
                <a:srgbClr val="4A4A4A"/>
              </a:solidFill>
              <a:effectLst/>
              <a:latin typeface="Open Sans" panose="020B0606030504020204" pitchFamily="34" charset="0"/>
            </a:endParaRPr>
          </a:p>
          <a:p>
            <a:pPr algn="l">
              <a:buFont typeface="Arial" panose="020B0604020202020204" pitchFamily="34" charset="0"/>
              <a:buChar char="•"/>
            </a:pPr>
            <a:r>
              <a:rPr lang="en-US" sz="900" b="0" i="0" u="none" strike="noStrike" dirty="0">
                <a:solidFill>
                  <a:srgbClr val="4A4A4A"/>
                </a:solidFill>
                <a:effectLst/>
                <a:latin typeface="Open Sans" panose="020B0606030504020204" pitchFamily="34" charset="0"/>
              </a:rPr>
              <a:t>If A and B are independent events then the expression for conditional probability is given by:</a:t>
            </a:r>
            <a:br>
              <a:rPr lang="en-US" sz="900" b="0" i="0" u="none" strike="noStrike" dirty="0">
                <a:solidFill>
                  <a:srgbClr val="4A4A4A"/>
                </a:solidFill>
                <a:effectLst/>
                <a:latin typeface="Open Sans" panose="020B0606030504020204" pitchFamily="34" charset="0"/>
              </a:rPr>
            </a:br>
            <a:r>
              <a:rPr lang="en-US" sz="900" b="0" i="0" u="none" strike="noStrike" dirty="0">
                <a:solidFill>
                  <a:srgbClr val="4A4A4A"/>
                </a:solidFill>
                <a:effectLst/>
                <a:latin typeface="Open Sans" panose="020B0606030504020204" pitchFamily="34" charset="0"/>
              </a:rPr>
              <a:t>P(B|A) = P (B)</a:t>
            </a:r>
          </a:p>
          <a:p>
            <a:pPr algn="l">
              <a:buFont typeface="Arial" panose="020B0604020202020204" pitchFamily="34" charset="0"/>
              <a:buChar char="•"/>
            </a:pPr>
            <a:endParaRPr lang="en-US" sz="900" b="0" i="0" u="none" strike="noStrike" dirty="0">
              <a:solidFill>
                <a:srgbClr val="4A4A4A"/>
              </a:solidFill>
              <a:effectLst/>
              <a:latin typeface="Open Sans" panose="020B0606030504020204" pitchFamily="34" charset="0"/>
            </a:endParaRPr>
          </a:p>
          <a:p>
            <a:pPr algn="just"/>
            <a:r>
              <a:rPr lang="en-US" sz="900" b="0" i="0" u="none" strike="noStrike" dirty="0">
                <a:solidFill>
                  <a:srgbClr val="4A4A4A"/>
                </a:solidFill>
                <a:effectLst/>
                <a:latin typeface="Open Sans" panose="020B0606030504020204" pitchFamily="34" charset="0"/>
              </a:rPr>
              <a:t>Example: Given that you drew a red card, what’s the probability that it’s a four (p(</a:t>
            </a:r>
            <a:r>
              <a:rPr lang="en-US" sz="900" b="0" i="0" u="none" strike="noStrike" dirty="0" err="1">
                <a:solidFill>
                  <a:srgbClr val="4A4A4A"/>
                </a:solidFill>
                <a:effectLst/>
                <a:latin typeface="Open Sans" panose="020B0606030504020204" pitchFamily="34" charset="0"/>
              </a:rPr>
              <a:t>four|red</a:t>
            </a:r>
            <a:r>
              <a:rPr lang="en-US" sz="900" b="0" i="0" u="none" strike="noStrike" dirty="0">
                <a:solidFill>
                  <a:srgbClr val="4A4A4A"/>
                </a:solidFill>
                <a:effectLst/>
                <a:latin typeface="Open Sans" panose="020B0606030504020204" pitchFamily="34" charset="0"/>
              </a:rPr>
              <a:t>))=2/26=1/13. So out of the 26 red cards (given a red card), there are two fours so 2/26=1/13.</a:t>
            </a:r>
          </a:p>
        </p:txBody>
      </p:sp>
      <p:sp>
        <p:nvSpPr>
          <p:cNvPr id="4" name="Footer Placeholder 3">
            <a:extLst>
              <a:ext uri="{FF2B5EF4-FFF2-40B4-BE49-F238E27FC236}">
                <a16:creationId xmlns:a16="http://schemas.microsoft.com/office/drawing/2014/main" id="{727A5012-6E70-C7DB-EDFD-A87BBF5A6096}"/>
              </a:ext>
            </a:extLst>
          </p:cNvPr>
          <p:cNvSpPr>
            <a:spLocks noGrp="1"/>
          </p:cNvSpPr>
          <p:nvPr>
            <p:ph type="ftr" sz="quarter" idx="5"/>
          </p:nvPr>
        </p:nvSpPr>
        <p:spPr/>
        <p:txBody>
          <a:bodyPr/>
          <a:lstStyle/>
          <a:p>
            <a:r>
              <a:rPr lang="en-US" dirty="0"/>
              <a:t>Dr. Malak Abdullah</a:t>
            </a:r>
          </a:p>
        </p:txBody>
      </p:sp>
    </p:spTree>
    <p:extLst>
      <p:ext uri="{BB962C8B-B14F-4D97-AF65-F5344CB8AC3E}">
        <p14:creationId xmlns:p14="http://schemas.microsoft.com/office/powerpoint/2010/main" val="16197045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AD0FA-1748-0849-AF6F-125F7E18EE75}"/>
              </a:ext>
            </a:extLst>
          </p:cNvPr>
          <p:cNvSpPr>
            <a:spLocks noGrp="1"/>
          </p:cNvSpPr>
          <p:nvPr>
            <p:ph type="title"/>
          </p:nvPr>
        </p:nvSpPr>
        <p:spPr>
          <a:xfrm>
            <a:off x="1754149" y="211465"/>
            <a:ext cx="1101801" cy="215444"/>
          </a:xfrm>
        </p:spPr>
        <p:txBody>
          <a:bodyPr/>
          <a:lstStyle/>
          <a:p>
            <a:pPr rtl="0"/>
            <a:r>
              <a:rPr lang="en-US" dirty="0"/>
              <a:t>Examples</a:t>
            </a:r>
          </a:p>
        </p:txBody>
      </p:sp>
      <p:sp>
        <p:nvSpPr>
          <p:cNvPr id="3" name="Content Placeholder 2">
            <a:extLst>
              <a:ext uri="{FF2B5EF4-FFF2-40B4-BE49-F238E27FC236}">
                <a16:creationId xmlns:a16="http://schemas.microsoft.com/office/drawing/2014/main" id="{90516E31-BF7B-8B43-BF2B-F1C8D0A72E07}"/>
              </a:ext>
            </a:extLst>
          </p:cNvPr>
          <p:cNvSpPr>
            <a:spLocks noGrp="1"/>
          </p:cNvSpPr>
          <p:nvPr>
            <p:ph idx="1"/>
          </p:nvPr>
        </p:nvSpPr>
        <p:spPr>
          <a:xfrm>
            <a:off x="367931" y="856397"/>
            <a:ext cx="3874236" cy="169277"/>
          </a:xfrm>
        </p:spPr>
        <p:txBody>
          <a:bodyPr/>
          <a:lstStyle/>
          <a:p>
            <a:endParaRPr lang="en-US" dirty="0"/>
          </a:p>
        </p:txBody>
      </p:sp>
      <p:pic>
        <p:nvPicPr>
          <p:cNvPr id="7" name="Picture 6">
            <a:extLst>
              <a:ext uri="{FF2B5EF4-FFF2-40B4-BE49-F238E27FC236}">
                <a16:creationId xmlns:a16="http://schemas.microsoft.com/office/drawing/2014/main" id="{9F605867-2CBA-1A4B-8460-A800359FF720}"/>
              </a:ext>
            </a:extLst>
          </p:cNvPr>
          <p:cNvPicPr>
            <a:picLocks noChangeAspect="1"/>
          </p:cNvPicPr>
          <p:nvPr/>
        </p:nvPicPr>
        <p:blipFill rotWithShape="1">
          <a:blip r:embed="rId2"/>
          <a:srcRect l="8126" r="-1"/>
          <a:stretch/>
        </p:blipFill>
        <p:spPr>
          <a:xfrm>
            <a:off x="0" y="1273175"/>
            <a:ext cx="2152649" cy="1389583"/>
          </a:xfrm>
          <a:prstGeom prst="rect">
            <a:avLst/>
          </a:prstGeom>
        </p:spPr>
      </p:pic>
      <p:sp>
        <p:nvSpPr>
          <p:cNvPr id="5" name="Footer Placeholder 4">
            <a:extLst>
              <a:ext uri="{FF2B5EF4-FFF2-40B4-BE49-F238E27FC236}">
                <a16:creationId xmlns:a16="http://schemas.microsoft.com/office/drawing/2014/main" id="{B0273EC4-188C-1768-3DB0-D8DB93A51187}"/>
              </a:ext>
            </a:extLst>
          </p:cNvPr>
          <p:cNvSpPr>
            <a:spLocks noGrp="1"/>
          </p:cNvSpPr>
          <p:nvPr>
            <p:ph type="ftr" sz="quarter" idx="5"/>
          </p:nvPr>
        </p:nvSpPr>
        <p:spPr/>
        <p:txBody>
          <a:bodyPr/>
          <a:lstStyle/>
          <a:p>
            <a:r>
              <a:rPr lang="en-US"/>
              <a:t>Dr. Malak Abdullah</a:t>
            </a:r>
          </a:p>
        </p:txBody>
      </p:sp>
      <p:pic>
        <p:nvPicPr>
          <p:cNvPr id="4" name="Picture 3">
            <a:extLst>
              <a:ext uri="{FF2B5EF4-FFF2-40B4-BE49-F238E27FC236}">
                <a16:creationId xmlns:a16="http://schemas.microsoft.com/office/drawing/2014/main" id="{38244EF4-612D-6E7E-4DA5-D371E22D00D3}"/>
              </a:ext>
            </a:extLst>
          </p:cNvPr>
          <p:cNvPicPr>
            <a:picLocks noChangeAspect="1"/>
          </p:cNvPicPr>
          <p:nvPr/>
        </p:nvPicPr>
        <p:blipFill rotWithShape="1">
          <a:blip r:embed="rId3"/>
          <a:srcRect l="4071" t="17302"/>
          <a:stretch/>
        </p:blipFill>
        <p:spPr>
          <a:xfrm>
            <a:off x="2152648" y="426909"/>
            <a:ext cx="2457451" cy="1462474"/>
          </a:xfrm>
          <a:prstGeom prst="rect">
            <a:avLst/>
          </a:prstGeom>
        </p:spPr>
      </p:pic>
      <p:pic>
        <p:nvPicPr>
          <p:cNvPr id="9" name="Picture 8">
            <a:extLst>
              <a:ext uri="{FF2B5EF4-FFF2-40B4-BE49-F238E27FC236}">
                <a16:creationId xmlns:a16="http://schemas.microsoft.com/office/drawing/2014/main" id="{A7CA8168-4E7F-C747-25D6-41FF742619C6}"/>
              </a:ext>
            </a:extLst>
          </p:cNvPr>
          <p:cNvPicPr>
            <a:picLocks noChangeAspect="1"/>
          </p:cNvPicPr>
          <p:nvPr/>
        </p:nvPicPr>
        <p:blipFill rotWithShape="1">
          <a:blip r:embed="rId4"/>
          <a:srcRect t="19473"/>
          <a:stretch/>
        </p:blipFill>
        <p:spPr>
          <a:xfrm>
            <a:off x="2309339" y="1903262"/>
            <a:ext cx="2300761" cy="1382527"/>
          </a:xfrm>
          <a:prstGeom prst="rect">
            <a:avLst/>
          </a:prstGeom>
        </p:spPr>
      </p:pic>
    </p:spTree>
    <p:extLst>
      <p:ext uri="{BB962C8B-B14F-4D97-AF65-F5344CB8AC3E}">
        <p14:creationId xmlns:p14="http://schemas.microsoft.com/office/powerpoint/2010/main" val="652428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8B677-22DF-7B67-BD38-3B667D14E8AC}"/>
              </a:ext>
            </a:extLst>
          </p:cNvPr>
          <p:cNvSpPr>
            <a:spLocks noGrp="1"/>
          </p:cNvSpPr>
          <p:nvPr>
            <p:ph type="title"/>
          </p:nvPr>
        </p:nvSpPr>
        <p:spPr>
          <a:xfrm>
            <a:off x="1468401" y="300993"/>
            <a:ext cx="1846300" cy="215444"/>
          </a:xfrm>
        </p:spPr>
        <p:txBody>
          <a:bodyPr/>
          <a:lstStyle/>
          <a:p>
            <a:pPr rtl="0"/>
            <a:r>
              <a:rPr lang="en-JO" dirty="0"/>
              <a:t>Why Linear Algebra?</a:t>
            </a:r>
          </a:p>
        </p:txBody>
      </p:sp>
      <p:sp>
        <p:nvSpPr>
          <p:cNvPr id="3" name="Text Placeholder 2">
            <a:extLst>
              <a:ext uri="{FF2B5EF4-FFF2-40B4-BE49-F238E27FC236}">
                <a16:creationId xmlns:a16="http://schemas.microsoft.com/office/drawing/2014/main" id="{42526AFA-38B6-C275-50EA-4C8F299484B9}"/>
              </a:ext>
            </a:extLst>
          </p:cNvPr>
          <p:cNvSpPr>
            <a:spLocks noGrp="1"/>
          </p:cNvSpPr>
          <p:nvPr>
            <p:ph type="body" idx="1"/>
          </p:nvPr>
        </p:nvSpPr>
        <p:spPr>
          <a:xfrm>
            <a:off x="367931" y="856397"/>
            <a:ext cx="3874236" cy="2031325"/>
          </a:xfrm>
        </p:spPr>
        <p:txBody>
          <a:bodyPr/>
          <a:lstStyle/>
          <a:p>
            <a:pPr algn="just"/>
            <a:r>
              <a:rPr lang="en-US" b="0" i="0" u="none" strike="noStrike" dirty="0">
                <a:solidFill>
                  <a:srgbClr val="4A4A4A"/>
                </a:solidFill>
                <a:effectLst/>
                <a:highlight>
                  <a:srgbClr val="FFFFFF"/>
                </a:highlight>
                <a:latin typeface="Open Sans" panose="020B0606030504020204" pitchFamily="34" charset="0"/>
              </a:rPr>
              <a:t>Linear Algebra helps you in optimizing data, operations that can be performed on pixels such as shearing, rotation and much more. You can understand why Linear Algebra is such an important aspect when it comes to Mathematics for Machine Learning.</a:t>
            </a:r>
          </a:p>
          <a:p>
            <a:pPr algn="just"/>
            <a:endParaRPr lang="en-US" b="0" i="0" u="none" strike="noStrike" dirty="0">
              <a:solidFill>
                <a:srgbClr val="4A4A4A"/>
              </a:solidFill>
              <a:effectLst/>
              <a:highlight>
                <a:srgbClr val="FFFFFF"/>
              </a:highlight>
              <a:latin typeface="Open Sans" panose="020B0606030504020204" pitchFamily="34" charset="0"/>
            </a:endParaRPr>
          </a:p>
          <a:p>
            <a:pPr algn="just"/>
            <a:r>
              <a:rPr lang="en-US" b="0" i="0" u="none" strike="noStrike" dirty="0">
                <a:solidFill>
                  <a:srgbClr val="4A4A4A"/>
                </a:solidFill>
                <a:effectLst/>
                <a:highlight>
                  <a:srgbClr val="FFFFFF"/>
                </a:highlight>
                <a:latin typeface="Open Sans" panose="020B0606030504020204" pitchFamily="34" charset="0"/>
              </a:rPr>
              <a:t>Let’s start off with the Mathematics for Machine Learning now and understand as much as we can. Remember that no one can master anything in a go. It takes time, patience and real-world experiences to help you master math but this lecture will for sure help you out with the basics!</a:t>
            </a:r>
          </a:p>
          <a:p>
            <a:endParaRPr lang="en-JO" dirty="0"/>
          </a:p>
        </p:txBody>
      </p:sp>
      <p:sp>
        <p:nvSpPr>
          <p:cNvPr id="4" name="Footer Placeholder 3">
            <a:extLst>
              <a:ext uri="{FF2B5EF4-FFF2-40B4-BE49-F238E27FC236}">
                <a16:creationId xmlns:a16="http://schemas.microsoft.com/office/drawing/2014/main" id="{6D4A14BF-0238-FB76-845C-C1D128CA35B8}"/>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6500298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1960-91F4-F74E-BE48-3BC4CF9FB99D}"/>
              </a:ext>
            </a:extLst>
          </p:cNvPr>
          <p:cNvSpPr>
            <a:spLocks noGrp="1"/>
          </p:cNvSpPr>
          <p:nvPr>
            <p:ph type="title"/>
          </p:nvPr>
        </p:nvSpPr>
        <p:spPr>
          <a:xfrm>
            <a:off x="1754149" y="211465"/>
            <a:ext cx="1101801" cy="215444"/>
          </a:xfrm>
        </p:spPr>
        <p:txBody>
          <a:bodyPr/>
          <a:lstStyle/>
          <a:p>
            <a:r>
              <a:rPr lang="en-US" dirty="0"/>
              <a:t>Examples</a:t>
            </a:r>
          </a:p>
        </p:txBody>
      </p:sp>
      <p:sp>
        <p:nvSpPr>
          <p:cNvPr id="3" name="Content Placeholder 2">
            <a:extLst>
              <a:ext uri="{FF2B5EF4-FFF2-40B4-BE49-F238E27FC236}">
                <a16:creationId xmlns:a16="http://schemas.microsoft.com/office/drawing/2014/main" id="{B476EB4F-1271-0447-B006-0F1B71AE7ADA}"/>
              </a:ext>
            </a:extLst>
          </p:cNvPr>
          <p:cNvSpPr>
            <a:spLocks noGrp="1"/>
          </p:cNvSpPr>
          <p:nvPr>
            <p:ph idx="1"/>
          </p:nvPr>
        </p:nvSpPr>
        <p:spPr>
          <a:xfrm>
            <a:off x="367931" y="856397"/>
            <a:ext cx="3874236" cy="169277"/>
          </a:xfrm>
        </p:spPr>
        <p:txBody>
          <a:bodyPr/>
          <a:lstStyle/>
          <a:p>
            <a:endParaRPr lang="en-US"/>
          </a:p>
        </p:txBody>
      </p:sp>
      <p:pic>
        <p:nvPicPr>
          <p:cNvPr id="7" name="Picture 6">
            <a:extLst>
              <a:ext uri="{FF2B5EF4-FFF2-40B4-BE49-F238E27FC236}">
                <a16:creationId xmlns:a16="http://schemas.microsoft.com/office/drawing/2014/main" id="{C6D68DA0-558B-7D45-AD0F-5B684AD54337}"/>
              </a:ext>
            </a:extLst>
          </p:cNvPr>
          <p:cNvPicPr>
            <a:picLocks noChangeAspect="1"/>
          </p:cNvPicPr>
          <p:nvPr/>
        </p:nvPicPr>
        <p:blipFill>
          <a:blip r:embed="rId2"/>
          <a:stretch>
            <a:fillRect/>
          </a:stretch>
        </p:blipFill>
        <p:spPr>
          <a:xfrm>
            <a:off x="101146" y="716921"/>
            <a:ext cx="4341178" cy="2069743"/>
          </a:xfrm>
          <a:prstGeom prst="rect">
            <a:avLst/>
          </a:prstGeom>
        </p:spPr>
      </p:pic>
      <p:sp>
        <p:nvSpPr>
          <p:cNvPr id="5" name="Footer Placeholder 4">
            <a:extLst>
              <a:ext uri="{FF2B5EF4-FFF2-40B4-BE49-F238E27FC236}">
                <a16:creationId xmlns:a16="http://schemas.microsoft.com/office/drawing/2014/main" id="{459DBE9D-7F26-A333-1E79-89425ED738A0}"/>
              </a:ext>
            </a:extLst>
          </p:cNvPr>
          <p:cNvSpPr>
            <a:spLocks noGrp="1"/>
          </p:cNvSpPr>
          <p:nvPr>
            <p:ph type="ftr" sz="quarter" idx="5"/>
          </p:nvPr>
        </p:nvSpPr>
        <p:spPr/>
        <p:txBody>
          <a:bodyPr/>
          <a:lstStyle/>
          <a:p>
            <a:r>
              <a:rPr lang="en-US"/>
              <a:t>Dr. Malak Abdullah</a:t>
            </a:r>
          </a:p>
        </p:txBody>
      </p:sp>
      <p:sp>
        <p:nvSpPr>
          <p:cNvPr id="4" name="TextBox 3">
            <a:extLst>
              <a:ext uri="{FF2B5EF4-FFF2-40B4-BE49-F238E27FC236}">
                <a16:creationId xmlns:a16="http://schemas.microsoft.com/office/drawing/2014/main" id="{8B3123FF-D766-6039-7931-0B3794DF2F97}"/>
              </a:ext>
            </a:extLst>
          </p:cNvPr>
          <p:cNvSpPr txBox="1"/>
          <p:nvPr/>
        </p:nvSpPr>
        <p:spPr>
          <a:xfrm>
            <a:off x="-44635" y="2876621"/>
            <a:ext cx="4699367" cy="400110"/>
          </a:xfrm>
          <a:prstGeom prst="rect">
            <a:avLst/>
          </a:prstGeom>
          <a:noFill/>
        </p:spPr>
        <p:txBody>
          <a:bodyPr wrap="square" rtlCol="0">
            <a:spAutoFit/>
          </a:bodyPr>
          <a:lstStyle/>
          <a:p>
            <a:r>
              <a:rPr lang="en-JO" sz="1000" dirty="0"/>
              <a:t>9/36 comes from     3/6 (first dice) * 3/6 (second dice)</a:t>
            </a:r>
          </a:p>
          <a:p>
            <a:r>
              <a:rPr lang="en-JO" sz="1000" dirty="0"/>
              <a:t>11/36 comes from     1/6 * 5/6 (first is 2) +   5/6 * 1/6 (second is 2)  + 1/6 * 1/6 (both 2)</a:t>
            </a:r>
          </a:p>
        </p:txBody>
      </p:sp>
    </p:spTree>
    <p:extLst>
      <p:ext uri="{BB962C8B-B14F-4D97-AF65-F5344CB8AC3E}">
        <p14:creationId xmlns:p14="http://schemas.microsoft.com/office/powerpoint/2010/main" val="2421911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C737-6BC5-0844-808C-173751C2F572}"/>
              </a:ext>
            </a:extLst>
          </p:cNvPr>
          <p:cNvSpPr>
            <a:spLocks noGrp="1"/>
          </p:cNvSpPr>
          <p:nvPr>
            <p:ph type="title"/>
          </p:nvPr>
        </p:nvSpPr>
        <p:spPr>
          <a:xfrm>
            <a:off x="1754149" y="211465"/>
            <a:ext cx="1101801" cy="215444"/>
          </a:xfrm>
        </p:spPr>
        <p:txBody>
          <a:bodyPr/>
          <a:lstStyle/>
          <a:p>
            <a:r>
              <a:rPr lang="en-US" dirty="0"/>
              <a:t>OR.   Union</a:t>
            </a:r>
          </a:p>
        </p:txBody>
      </p:sp>
      <p:sp>
        <p:nvSpPr>
          <p:cNvPr id="3" name="Content Placeholder 2">
            <a:extLst>
              <a:ext uri="{FF2B5EF4-FFF2-40B4-BE49-F238E27FC236}">
                <a16:creationId xmlns:a16="http://schemas.microsoft.com/office/drawing/2014/main" id="{36307762-83F5-4A40-B02A-AF2C9911C0C6}"/>
              </a:ext>
            </a:extLst>
          </p:cNvPr>
          <p:cNvSpPr>
            <a:spLocks noGrp="1"/>
          </p:cNvSpPr>
          <p:nvPr>
            <p:ph idx="1"/>
          </p:nvPr>
        </p:nvSpPr>
        <p:spPr>
          <a:xfrm>
            <a:off x="367931" y="856397"/>
            <a:ext cx="3874236" cy="169277"/>
          </a:xfrm>
        </p:spPr>
        <p:txBody>
          <a:bodyPr/>
          <a:lstStyle/>
          <a:p>
            <a:endParaRPr lang="en-US"/>
          </a:p>
        </p:txBody>
      </p:sp>
      <p:pic>
        <p:nvPicPr>
          <p:cNvPr id="7" name="Picture 6">
            <a:extLst>
              <a:ext uri="{FF2B5EF4-FFF2-40B4-BE49-F238E27FC236}">
                <a16:creationId xmlns:a16="http://schemas.microsoft.com/office/drawing/2014/main" id="{F7C2CBFC-1D00-A84F-BEC2-CD1D5A6D505E}"/>
              </a:ext>
            </a:extLst>
          </p:cNvPr>
          <p:cNvPicPr>
            <a:picLocks noChangeAspect="1"/>
          </p:cNvPicPr>
          <p:nvPr/>
        </p:nvPicPr>
        <p:blipFill>
          <a:blip r:embed="rId2"/>
          <a:stretch>
            <a:fillRect/>
          </a:stretch>
        </p:blipFill>
        <p:spPr>
          <a:xfrm>
            <a:off x="171450" y="673112"/>
            <a:ext cx="4122164" cy="2070201"/>
          </a:xfrm>
          <a:prstGeom prst="rect">
            <a:avLst/>
          </a:prstGeom>
        </p:spPr>
      </p:pic>
      <p:sp>
        <p:nvSpPr>
          <p:cNvPr id="5" name="Footer Placeholder 4">
            <a:extLst>
              <a:ext uri="{FF2B5EF4-FFF2-40B4-BE49-F238E27FC236}">
                <a16:creationId xmlns:a16="http://schemas.microsoft.com/office/drawing/2014/main" id="{D5261A4C-6314-25DE-A251-6A613266473B}"/>
              </a:ext>
            </a:extLst>
          </p:cNvPr>
          <p:cNvSpPr>
            <a:spLocks noGrp="1"/>
          </p:cNvSpPr>
          <p:nvPr>
            <p:ph type="ftr" sz="quarter" idx="5"/>
          </p:nvPr>
        </p:nvSpPr>
        <p:spPr/>
        <p:txBody>
          <a:bodyPr/>
          <a:lstStyle/>
          <a:p>
            <a:r>
              <a:rPr lang="en-US"/>
              <a:t>Dr. Malak Abdullah</a:t>
            </a:r>
          </a:p>
        </p:txBody>
      </p:sp>
      <p:sp>
        <p:nvSpPr>
          <p:cNvPr id="4" name="TextBox 3">
            <a:extLst>
              <a:ext uri="{FF2B5EF4-FFF2-40B4-BE49-F238E27FC236}">
                <a16:creationId xmlns:a16="http://schemas.microsoft.com/office/drawing/2014/main" id="{E06703BD-2BA3-35BD-E579-4ED9B8A74DBC}"/>
              </a:ext>
            </a:extLst>
          </p:cNvPr>
          <p:cNvSpPr txBox="1"/>
          <p:nvPr/>
        </p:nvSpPr>
        <p:spPr>
          <a:xfrm>
            <a:off x="95251" y="2873375"/>
            <a:ext cx="4470766" cy="246221"/>
          </a:xfrm>
          <a:prstGeom prst="rect">
            <a:avLst/>
          </a:prstGeom>
          <a:noFill/>
        </p:spPr>
        <p:txBody>
          <a:bodyPr wrap="square" rtlCol="0">
            <a:spAutoFit/>
          </a:bodyPr>
          <a:lstStyle/>
          <a:p>
            <a:r>
              <a:rPr lang="en-JO" sz="1000" dirty="0"/>
              <a:t>5/36 comes from  1/6 * 2/6 (first is 2)  +  2/6*1/6 (second is 2)  +  1/6*/16 (both 2)</a:t>
            </a:r>
          </a:p>
        </p:txBody>
      </p:sp>
    </p:spTree>
    <p:extLst>
      <p:ext uri="{BB962C8B-B14F-4D97-AF65-F5344CB8AC3E}">
        <p14:creationId xmlns:p14="http://schemas.microsoft.com/office/powerpoint/2010/main" val="6775979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3C4DB-4914-0949-80BB-5AA68C7F1A4F}"/>
              </a:ext>
            </a:extLst>
          </p:cNvPr>
          <p:cNvSpPr>
            <a:spLocks noGrp="1"/>
          </p:cNvSpPr>
          <p:nvPr>
            <p:ph type="title"/>
          </p:nvPr>
        </p:nvSpPr>
        <p:spPr>
          <a:xfrm>
            <a:off x="1009651" y="211465"/>
            <a:ext cx="2590800" cy="215444"/>
          </a:xfrm>
        </p:spPr>
        <p:txBody>
          <a:bodyPr/>
          <a:lstStyle/>
          <a:p>
            <a:pPr algn="ctr"/>
            <a:r>
              <a:rPr lang="en-US" dirty="0"/>
              <a:t>Reminder of Disjoint</a:t>
            </a:r>
          </a:p>
        </p:txBody>
      </p:sp>
      <p:sp>
        <p:nvSpPr>
          <p:cNvPr id="3" name="Content Placeholder 2">
            <a:extLst>
              <a:ext uri="{FF2B5EF4-FFF2-40B4-BE49-F238E27FC236}">
                <a16:creationId xmlns:a16="http://schemas.microsoft.com/office/drawing/2014/main" id="{C7091BE5-FA51-ED44-8674-FCA0FAB6BDB8}"/>
              </a:ext>
            </a:extLst>
          </p:cNvPr>
          <p:cNvSpPr>
            <a:spLocks noGrp="1"/>
          </p:cNvSpPr>
          <p:nvPr>
            <p:ph idx="1"/>
          </p:nvPr>
        </p:nvSpPr>
        <p:spPr>
          <a:xfrm>
            <a:off x="3067050" y="2670865"/>
            <a:ext cx="933450" cy="169277"/>
          </a:xfrm>
        </p:spPr>
        <p:txBody>
          <a:bodyPr/>
          <a:lstStyle/>
          <a:p>
            <a:pPr marL="0" algn="l" rtl="0"/>
            <a:r>
              <a:rPr lang="en-US" dirty="0"/>
              <a:t>Zero </a:t>
            </a:r>
            <a:r>
              <a:rPr lang="en-US" dirty="0">
                <a:sym typeface="Wingdings" pitchFamily="2" charset="2"/>
              </a:rPr>
              <a:t></a:t>
            </a:r>
            <a:endParaRPr lang="en-US" dirty="0"/>
          </a:p>
        </p:txBody>
      </p:sp>
      <p:pic>
        <p:nvPicPr>
          <p:cNvPr id="7" name="Picture 6">
            <a:extLst>
              <a:ext uri="{FF2B5EF4-FFF2-40B4-BE49-F238E27FC236}">
                <a16:creationId xmlns:a16="http://schemas.microsoft.com/office/drawing/2014/main" id="{704235BA-E638-7142-B9BD-C80856FECF86}"/>
              </a:ext>
            </a:extLst>
          </p:cNvPr>
          <p:cNvPicPr>
            <a:picLocks noChangeAspect="1"/>
          </p:cNvPicPr>
          <p:nvPr/>
        </p:nvPicPr>
        <p:blipFill>
          <a:blip r:embed="rId2"/>
          <a:stretch>
            <a:fillRect/>
          </a:stretch>
        </p:blipFill>
        <p:spPr>
          <a:xfrm>
            <a:off x="118855" y="1372444"/>
            <a:ext cx="1648873" cy="1115643"/>
          </a:xfrm>
          <a:prstGeom prst="rect">
            <a:avLst/>
          </a:prstGeom>
        </p:spPr>
      </p:pic>
      <p:pic>
        <p:nvPicPr>
          <p:cNvPr id="8" name="Picture 7">
            <a:extLst>
              <a:ext uri="{FF2B5EF4-FFF2-40B4-BE49-F238E27FC236}">
                <a16:creationId xmlns:a16="http://schemas.microsoft.com/office/drawing/2014/main" id="{71F682ED-53A2-9E43-98C7-5628FDCAD63D}"/>
              </a:ext>
            </a:extLst>
          </p:cNvPr>
          <p:cNvPicPr>
            <a:picLocks noChangeAspect="1"/>
          </p:cNvPicPr>
          <p:nvPr/>
        </p:nvPicPr>
        <p:blipFill>
          <a:blip r:embed="rId3"/>
          <a:stretch>
            <a:fillRect/>
          </a:stretch>
        </p:blipFill>
        <p:spPr>
          <a:xfrm>
            <a:off x="2028359" y="1391840"/>
            <a:ext cx="2462887" cy="1115643"/>
          </a:xfrm>
          <a:prstGeom prst="rect">
            <a:avLst/>
          </a:prstGeom>
        </p:spPr>
      </p:pic>
      <p:sp>
        <p:nvSpPr>
          <p:cNvPr id="5" name="Footer Placeholder 4">
            <a:extLst>
              <a:ext uri="{FF2B5EF4-FFF2-40B4-BE49-F238E27FC236}">
                <a16:creationId xmlns:a16="http://schemas.microsoft.com/office/drawing/2014/main" id="{5E10401E-4695-552B-AE5E-035408E05972}"/>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14393816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D4F62-C474-DC42-AEF6-C6093C80BE2B}"/>
              </a:ext>
            </a:extLst>
          </p:cNvPr>
          <p:cNvSpPr>
            <a:spLocks noGrp="1"/>
          </p:cNvSpPr>
          <p:nvPr>
            <p:ph type="title"/>
          </p:nvPr>
        </p:nvSpPr>
        <p:spPr>
          <a:xfrm>
            <a:off x="1009650" y="211465"/>
            <a:ext cx="2276623" cy="215444"/>
          </a:xfrm>
        </p:spPr>
        <p:txBody>
          <a:bodyPr/>
          <a:lstStyle/>
          <a:p>
            <a:pPr algn="ctr"/>
            <a:r>
              <a:rPr lang="en-US" dirty="0"/>
              <a:t>Exhaustive events</a:t>
            </a:r>
          </a:p>
        </p:txBody>
      </p:sp>
      <p:sp>
        <p:nvSpPr>
          <p:cNvPr id="3" name="Content Placeholder 2">
            <a:extLst>
              <a:ext uri="{FF2B5EF4-FFF2-40B4-BE49-F238E27FC236}">
                <a16:creationId xmlns:a16="http://schemas.microsoft.com/office/drawing/2014/main" id="{75079037-8691-4D4B-BBF5-EE2204A1E0DE}"/>
              </a:ext>
            </a:extLst>
          </p:cNvPr>
          <p:cNvSpPr>
            <a:spLocks noGrp="1"/>
          </p:cNvSpPr>
          <p:nvPr>
            <p:ph idx="1"/>
          </p:nvPr>
        </p:nvSpPr>
        <p:spPr>
          <a:xfrm>
            <a:off x="367931" y="856397"/>
            <a:ext cx="3874236" cy="169277"/>
          </a:xfrm>
        </p:spPr>
        <p:txBody>
          <a:bodyPr/>
          <a:lstStyle/>
          <a:p>
            <a:endParaRPr lang="en-US"/>
          </a:p>
        </p:txBody>
      </p:sp>
      <p:pic>
        <p:nvPicPr>
          <p:cNvPr id="7" name="Picture 6">
            <a:extLst>
              <a:ext uri="{FF2B5EF4-FFF2-40B4-BE49-F238E27FC236}">
                <a16:creationId xmlns:a16="http://schemas.microsoft.com/office/drawing/2014/main" id="{86BCEED2-13B1-004E-BF99-F4911C67DB3F}"/>
              </a:ext>
            </a:extLst>
          </p:cNvPr>
          <p:cNvPicPr>
            <a:picLocks noChangeAspect="1"/>
          </p:cNvPicPr>
          <p:nvPr/>
        </p:nvPicPr>
        <p:blipFill>
          <a:blip r:embed="rId2"/>
          <a:stretch>
            <a:fillRect/>
          </a:stretch>
        </p:blipFill>
        <p:spPr>
          <a:xfrm>
            <a:off x="634950" y="739775"/>
            <a:ext cx="3340197" cy="1552699"/>
          </a:xfrm>
          <a:prstGeom prst="rect">
            <a:avLst/>
          </a:prstGeom>
        </p:spPr>
      </p:pic>
      <p:pic>
        <p:nvPicPr>
          <p:cNvPr id="8" name="Picture 7">
            <a:extLst>
              <a:ext uri="{FF2B5EF4-FFF2-40B4-BE49-F238E27FC236}">
                <a16:creationId xmlns:a16="http://schemas.microsoft.com/office/drawing/2014/main" id="{01664608-90E6-8B45-9ADB-A82A81EE1069}"/>
              </a:ext>
            </a:extLst>
          </p:cNvPr>
          <p:cNvPicPr>
            <a:picLocks noChangeAspect="1"/>
          </p:cNvPicPr>
          <p:nvPr/>
        </p:nvPicPr>
        <p:blipFill>
          <a:blip r:embed="rId3"/>
          <a:stretch>
            <a:fillRect/>
          </a:stretch>
        </p:blipFill>
        <p:spPr>
          <a:xfrm>
            <a:off x="1771650" y="2426737"/>
            <a:ext cx="1204972" cy="588475"/>
          </a:xfrm>
          <a:prstGeom prst="rect">
            <a:avLst/>
          </a:prstGeom>
        </p:spPr>
      </p:pic>
      <p:sp>
        <p:nvSpPr>
          <p:cNvPr id="5" name="Footer Placeholder 4">
            <a:extLst>
              <a:ext uri="{FF2B5EF4-FFF2-40B4-BE49-F238E27FC236}">
                <a16:creationId xmlns:a16="http://schemas.microsoft.com/office/drawing/2014/main" id="{DE65E05D-8C52-3946-7905-67022996A576}"/>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3395227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C62D67-D413-DC40-9E0F-29ADBF857667}"/>
              </a:ext>
            </a:extLst>
          </p:cNvPr>
          <p:cNvPicPr>
            <a:picLocks noChangeAspect="1"/>
          </p:cNvPicPr>
          <p:nvPr/>
        </p:nvPicPr>
        <p:blipFill>
          <a:blip r:embed="rId2"/>
          <a:stretch>
            <a:fillRect/>
          </a:stretch>
        </p:blipFill>
        <p:spPr>
          <a:xfrm>
            <a:off x="341052" y="434975"/>
            <a:ext cx="3356495" cy="2193615"/>
          </a:xfrm>
          <a:prstGeom prst="rect">
            <a:avLst/>
          </a:prstGeom>
        </p:spPr>
      </p:pic>
      <p:sp>
        <p:nvSpPr>
          <p:cNvPr id="2" name="Footer Placeholder 1">
            <a:extLst>
              <a:ext uri="{FF2B5EF4-FFF2-40B4-BE49-F238E27FC236}">
                <a16:creationId xmlns:a16="http://schemas.microsoft.com/office/drawing/2014/main" id="{FE796EB9-56A9-BD1C-66F6-F1D7E7F18F1D}"/>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494805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01CC5-3EA0-2D25-D0EB-0D750F34EECA}"/>
              </a:ext>
            </a:extLst>
          </p:cNvPr>
          <p:cNvSpPr>
            <a:spLocks noGrp="1"/>
          </p:cNvSpPr>
          <p:nvPr>
            <p:ph type="title"/>
          </p:nvPr>
        </p:nvSpPr>
        <p:spPr>
          <a:xfrm>
            <a:off x="1754149" y="211465"/>
            <a:ext cx="1101801" cy="215444"/>
          </a:xfrm>
        </p:spPr>
        <p:txBody>
          <a:bodyPr/>
          <a:lstStyle/>
          <a:p>
            <a:r>
              <a:rPr lang="en-US" b="1" i="0" u="none" strike="noStrike" dirty="0">
                <a:solidFill>
                  <a:srgbClr val="00B050"/>
                </a:solidFill>
                <a:effectLst/>
                <a:latin typeface="Open Sans" panose="020B0606030504020204" pitchFamily="34" charset="0"/>
              </a:rPr>
              <a:t>Scalar</a:t>
            </a:r>
            <a:endParaRPr lang="en-JO" dirty="0">
              <a:solidFill>
                <a:srgbClr val="00B050"/>
              </a:solidFill>
            </a:endParaRPr>
          </a:p>
        </p:txBody>
      </p:sp>
      <p:sp>
        <p:nvSpPr>
          <p:cNvPr id="3" name="Text Placeholder 2">
            <a:extLst>
              <a:ext uri="{FF2B5EF4-FFF2-40B4-BE49-F238E27FC236}">
                <a16:creationId xmlns:a16="http://schemas.microsoft.com/office/drawing/2014/main" id="{A94A27DA-3BA1-F578-9FAA-705862691033}"/>
              </a:ext>
            </a:extLst>
          </p:cNvPr>
          <p:cNvSpPr>
            <a:spLocks noGrp="1"/>
          </p:cNvSpPr>
          <p:nvPr>
            <p:ph type="body" idx="1"/>
          </p:nvPr>
        </p:nvSpPr>
        <p:spPr>
          <a:xfrm>
            <a:off x="367931" y="856397"/>
            <a:ext cx="3874236" cy="846386"/>
          </a:xfrm>
        </p:spPr>
        <p:txBody>
          <a:bodyPr/>
          <a:lstStyle/>
          <a:p>
            <a:pPr marL="0" algn="l" rtl="0"/>
            <a:r>
              <a:rPr lang="en-US" b="0" i="0" u="none" strike="noStrike" dirty="0">
                <a:solidFill>
                  <a:srgbClr val="4A4A4A"/>
                </a:solidFill>
                <a:effectLst/>
                <a:highlight>
                  <a:srgbClr val="FFFFFF"/>
                </a:highlight>
                <a:latin typeface="Open Sans" panose="020B0606030504020204" pitchFamily="34" charset="0"/>
              </a:rPr>
              <a:t>What do we understand by a scalar? To put it in simple words, Scalars are just values that represent something. It can be something like the size of a house to temperature in an engine, scalars help us represent them and their values. So the math in scalars? Just simple Arithmetic.</a:t>
            </a:r>
            <a:endParaRPr lang="en-JO" dirty="0"/>
          </a:p>
        </p:txBody>
      </p:sp>
      <p:sp>
        <p:nvSpPr>
          <p:cNvPr id="4" name="Footer Placeholder 3">
            <a:extLst>
              <a:ext uri="{FF2B5EF4-FFF2-40B4-BE49-F238E27FC236}">
                <a16:creationId xmlns:a16="http://schemas.microsoft.com/office/drawing/2014/main" id="{B588DB8B-A392-03A0-D57C-108D6313D910}"/>
              </a:ext>
            </a:extLst>
          </p:cNvPr>
          <p:cNvSpPr>
            <a:spLocks noGrp="1"/>
          </p:cNvSpPr>
          <p:nvPr>
            <p:ph type="ftr" sz="quarter" idx="5"/>
          </p:nvPr>
        </p:nvSpPr>
        <p:spPr/>
        <p:txBody>
          <a:bodyPr/>
          <a:lstStyle/>
          <a:p>
            <a:r>
              <a:rPr lang="en-US"/>
              <a:t>Dr. Malak Abdullah</a:t>
            </a:r>
            <a:endParaRPr lang="en-US" dirty="0"/>
          </a:p>
        </p:txBody>
      </p:sp>
      <p:pic>
        <p:nvPicPr>
          <p:cNvPr id="7" name="Picture 6" descr="A black background with black text&#10;&#10;Description automatically generated">
            <a:extLst>
              <a:ext uri="{FF2B5EF4-FFF2-40B4-BE49-F238E27FC236}">
                <a16:creationId xmlns:a16="http://schemas.microsoft.com/office/drawing/2014/main" id="{7DEE7D26-3E57-99B1-C838-AB0682210A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650" y="2142787"/>
            <a:ext cx="2469045" cy="759286"/>
          </a:xfrm>
          <a:prstGeom prst="rect">
            <a:avLst/>
          </a:prstGeom>
        </p:spPr>
      </p:pic>
    </p:spTree>
    <p:extLst>
      <p:ext uri="{BB962C8B-B14F-4D97-AF65-F5344CB8AC3E}">
        <p14:creationId xmlns:p14="http://schemas.microsoft.com/office/powerpoint/2010/main" val="2127536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312" y="204206"/>
            <a:ext cx="4392788" cy="312989"/>
          </a:xfrm>
        </p:spPr>
        <p:txBody>
          <a:bodyPr>
            <a:normAutofit/>
          </a:bodyPr>
          <a:lstStyle/>
          <a:p>
            <a:r>
              <a:rPr lang="en-US" dirty="0"/>
              <a:t>Vectors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6809" y="930954"/>
                <a:ext cx="2711641" cy="2331023"/>
              </a:xfrm>
            </p:spPr>
            <p:txBody>
              <a:bodyPr/>
              <a:lstStyle/>
              <a:p>
                <a:r>
                  <a:rPr lang="en-US" b="1" i="1" dirty="0">
                    <a:solidFill>
                      <a:srgbClr val="0070C0"/>
                    </a:solidFill>
                  </a:rPr>
                  <a:t>Vector </a:t>
                </a:r>
                <a:r>
                  <a:rPr lang="en-US" dirty="0"/>
                  <a:t>definition</a:t>
                </a:r>
              </a:p>
              <a:p>
                <a:pPr lvl="1"/>
                <a:r>
                  <a:rPr lang="en-US" b="1" dirty="0"/>
                  <a:t>Computer science</a:t>
                </a:r>
                <a:r>
                  <a:rPr lang="en-US" dirty="0"/>
                  <a:t>: </a:t>
                </a:r>
                <a:r>
                  <a:rPr lang="en-US" i="1" dirty="0">
                    <a:solidFill>
                      <a:srgbClr val="FF0000"/>
                    </a:solidFill>
                  </a:rPr>
                  <a:t>vector</a:t>
                </a:r>
                <a:r>
                  <a:rPr lang="en-US" b="1" i="1" dirty="0">
                    <a:solidFill>
                      <a:srgbClr val="0070C0"/>
                    </a:solidFill>
                  </a:rPr>
                  <a:t> </a:t>
                </a:r>
                <a:r>
                  <a:rPr lang="en-US" dirty="0"/>
                  <a:t>is a one-dimensional array of ordered real-valued scalars</a:t>
                </a:r>
              </a:p>
              <a:p>
                <a:pPr lvl="1"/>
                <a:r>
                  <a:rPr lang="en-US" b="1" dirty="0"/>
                  <a:t>Mathematics</a:t>
                </a:r>
                <a:r>
                  <a:rPr lang="en-US" dirty="0"/>
                  <a:t>: </a:t>
                </a:r>
                <a:r>
                  <a:rPr lang="en-US" i="1" dirty="0">
                    <a:solidFill>
                      <a:srgbClr val="FF0000"/>
                    </a:solidFill>
                  </a:rPr>
                  <a:t>vector</a:t>
                </a:r>
                <a:r>
                  <a:rPr lang="en-US" b="1" i="1" dirty="0">
                    <a:solidFill>
                      <a:srgbClr val="0070C0"/>
                    </a:solidFill>
                  </a:rPr>
                  <a:t> </a:t>
                </a:r>
                <a:r>
                  <a:rPr lang="en-US" dirty="0"/>
                  <a:t>is a quantity possessing both magnitude and direction, represented by an arrow indicating the direction, and the length of which is proportional to the magnitude</a:t>
                </a:r>
              </a:p>
              <a:p>
                <a:r>
                  <a:rPr lang="en-US" dirty="0"/>
                  <a:t>Vectors are written in column form or in row form</a:t>
                </a:r>
              </a:p>
              <a:p>
                <a:pPr lvl="1"/>
                <a:r>
                  <a:rPr lang="en-US" dirty="0"/>
                  <a:t>Denoted by bold-font lower-case letters</a:t>
                </a:r>
              </a:p>
              <a:p>
                <a:pPr lvl="1"/>
                <a:endParaRPr lang="en-US" dirty="0"/>
              </a:p>
              <a:p>
                <a:pPr lvl="1"/>
                <a:endParaRPr lang="en-US" dirty="0"/>
              </a:p>
              <a:p>
                <a:pPr lvl="1"/>
                <a:endParaRPr lang="en-US" dirty="0"/>
              </a:p>
              <a:p>
                <a:pPr lvl="1"/>
                <a:endParaRPr lang="en-US" dirty="0"/>
              </a:p>
              <a:p>
                <a:r>
                  <a:rPr lang="en-US" dirty="0"/>
                  <a:t>For a general form vector with </a:t>
                </a:r>
                <a14:m>
                  <m:oMath xmlns:m="http://schemas.openxmlformats.org/officeDocument/2006/math">
                    <m:r>
                      <a:rPr lang="en-US" i="1">
                        <a:latin typeface="Cambria Math" panose="02040503050406030204" pitchFamily="18" charset="0"/>
                      </a:rPr>
                      <m:t>𝑛</m:t>
                    </m:r>
                  </m:oMath>
                </a14:m>
                <a:r>
                  <a:rPr lang="en-US" dirty="0"/>
                  <a:t> elements</a:t>
                </a:r>
                <a14:m>
                  <m:oMath xmlns:m="http://schemas.openxmlformats.org/officeDocument/2006/math">
                    <m:r>
                      <a:rPr lang="en-US" i="1" smtClean="0">
                        <a:latin typeface="Cambria Math" panose="02040503050406030204" pitchFamily="18" charset="0"/>
                      </a:rPr>
                      <m:t>,</m:t>
                    </m:r>
                  </m:oMath>
                </a14:m>
                <a:r>
                  <a:rPr lang="en-US" dirty="0"/>
                  <a:t> the vector lies in the </a:t>
                </a:r>
                <a14:m>
                  <m:oMath xmlns:m="http://schemas.openxmlformats.org/officeDocument/2006/math">
                    <m:r>
                      <a:rPr lang="en-US" i="1">
                        <a:latin typeface="Cambria Math" panose="02040503050406030204" pitchFamily="18" charset="0"/>
                      </a:rPr>
                      <m:t>𝑛</m:t>
                    </m:r>
                  </m:oMath>
                </a14:m>
                <a:r>
                  <a:rPr lang="en-US" dirty="0"/>
                  <a:t>-dimensional space </a:t>
                </a:r>
                <a14:m>
                  <m:oMath xmlns:m="http://schemas.openxmlformats.org/officeDocument/2006/math">
                    <m:sSup>
                      <m:sSupPr>
                        <m:ctrlPr>
                          <a:rPr lang="en-US" i="1">
                            <a:latin typeface="Cambria Math" panose="02040503050406030204" pitchFamily="18" charset="0"/>
                          </a:rPr>
                        </m:ctrlPr>
                      </m:sSupPr>
                      <m:e>
                        <m:r>
                          <a:rPr lang="en-US" b="1" i="0" smtClean="0">
                            <a:latin typeface="Cambria Math" panose="02040503050406030204" pitchFamily="18" charset="0"/>
                          </a:rPr>
                          <m:t>𝐱</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𝑛</m:t>
                        </m:r>
                      </m:sup>
                    </m:sSup>
                  </m:oMath>
                </a14:m>
                <a:endParaRPr lang="en-US" dirty="0"/>
              </a:p>
              <a:p>
                <a:pPr lvl="1"/>
                <a:endParaRPr lang="en-US" dirty="0"/>
              </a:p>
              <a:p>
                <a:endParaRPr lang="en-US" dirty="0"/>
              </a:p>
              <a:p>
                <a:endParaRPr lang="en-US" dirty="0"/>
              </a:p>
              <a:p>
                <a:endParaRPr lang="en-US" dirty="0"/>
              </a:p>
              <a:p>
                <a:pPr lvl="1"/>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6809" y="930954"/>
                <a:ext cx="2711641" cy="2331023"/>
              </a:xfrm>
              <a:blipFill>
                <a:blip r:embed="rId3"/>
                <a:stretch>
                  <a:fillRect l="-2804" t="-1630" r="-467"/>
                </a:stretch>
              </a:blipFill>
            </p:spPr>
            <p:txBody>
              <a:bodyPr/>
              <a:lstStyle/>
              <a:p>
                <a:r>
                  <a:rPr lang="en-JO">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06987" y="2771988"/>
                <a:ext cx="658437" cy="484556"/>
              </a:xfrm>
              <a:prstGeom prst="rect">
                <a:avLst/>
              </a:prstGeom>
              <a:noFill/>
            </p:spPr>
            <p:txBody>
              <a:bodyPr wrap="square" rtlCol="0">
                <a:spAutoFit/>
              </a:bodyPr>
              <a:lstStyle/>
              <a:p>
                <a:r>
                  <a:rPr lang="en-US" sz="802" dirty="0"/>
                  <a:t> </a:t>
                </a:r>
                <a14:m>
                  <m:oMath xmlns:m="http://schemas.openxmlformats.org/officeDocument/2006/math">
                    <m:r>
                      <a:rPr lang="en-US" sz="802" b="1">
                        <a:latin typeface="Cambria Math" panose="02040503050406030204" pitchFamily="18" charset="0"/>
                      </a:rPr>
                      <m:t>𝐱</m:t>
                    </m:r>
                    <m:r>
                      <a:rPr lang="en-US" sz="802">
                        <a:latin typeface="Cambria Math" panose="02040503050406030204" pitchFamily="18" charset="0"/>
                      </a:rPr>
                      <m:t>=</m:t>
                    </m:r>
                    <m:d>
                      <m:dPr>
                        <m:begChr m:val="["/>
                        <m:endChr m:val="]"/>
                        <m:ctrlPr>
                          <a:rPr lang="en-US" sz="802" i="1">
                            <a:latin typeface="Cambria Math" panose="02040503050406030204" pitchFamily="18" charset="0"/>
                          </a:rPr>
                        </m:ctrlPr>
                      </m:dPr>
                      <m:e>
                        <m:m>
                          <m:mPr>
                            <m:mcs>
                              <m:mc>
                                <m:mcPr>
                                  <m:count m:val="1"/>
                                  <m:mcJc m:val="center"/>
                                </m:mcPr>
                              </m:mc>
                            </m:mcs>
                            <m:ctrlPr>
                              <a:rPr lang="en-US" sz="802" i="1">
                                <a:latin typeface="Cambria Math" panose="02040503050406030204" pitchFamily="18" charset="0"/>
                              </a:rPr>
                            </m:ctrlPr>
                          </m:mPr>
                          <m:mr>
                            <m:e>
                              <m:sSub>
                                <m:sSubPr>
                                  <m:ctrlPr>
                                    <a:rPr lang="en-US" sz="802" i="1">
                                      <a:latin typeface="Cambria Math" panose="02040503050406030204" pitchFamily="18" charset="0"/>
                                    </a:rPr>
                                  </m:ctrlPr>
                                </m:sSubPr>
                                <m:e>
                                  <m:r>
                                    <a:rPr lang="en-US" sz="802" i="1">
                                      <a:latin typeface="Cambria Math" panose="02040503050406030204" pitchFamily="18" charset="0"/>
                                    </a:rPr>
                                    <m:t>𝑥</m:t>
                                  </m:r>
                                </m:e>
                                <m:sub>
                                  <m:r>
                                    <a:rPr lang="en-US" sz="802" i="1">
                                      <a:latin typeface="Cambria Math" panose="02040503050406030204" pitchFamily="18" charset="0"/>
                                    </a:rPr>
                                    <m:t>1</m:t>
                                  </m:r>
                                </m:sub>
                              </m:sSub>
                            </m:e>
                          </m:mr>
                          <m:mr>
                            <m:e>
                              <m:m>
                                <m:mPr>
                                  <m:mcs>
                                    <m:mc>
                                      <m:mcPr>
                                        <m:count m:val="1"/>
                                        <m:mcJc m:val="center"/>
                                      </m:mcPr>
                                    </m:mc>
                                  </m:mcs>
                                  <m:ctrlPr>
                                    <a:rPr lang="en-US" sz="802" i="1">
                                      <a:latin typeface="Cambria Math" panose="02040503050406030204" pitchFamily="18" charset="0"/>
                                    </a:rPr>
                                  </m:ctrlPr>
                                </m:mPr>
                                <m:mr>
                                  <m:e>
                                    <m:sSub>
                                      <m:sSubPr>
                                        <m:ctrlPr>
                                          <a:rPr lang="en-US" sz="802" i="1">
                                            <a:latin typeface="Cambria Math" panose="02040503050406030204" pitchFamily="18" charset="0"/>
                                          </a:rPr>
                                        </m:ctrlPr>
                                      </m:sSubPr>
                                      <m:e>
                                        <m:r>
                                          <a:rPr lang="en-US" sz="802" i="1">
                                            <a:latin typeface="Cambria Math" panose="02040503050406030204" pitchFamily="18" charset="0"/>
                                          </a:rPr>
                                          <m:t>𝑥</m:t>
                                        </m:r>
                                      </m:e>
                                      <m:sub>
                                        <m:r>
                                          <a:rPr lang="en-US" sz="802" i="1">
                                            <a:latin typeface="Cambria Math" panose="02040503050406030204" pitchFamily="18" charset="0"/>
                                          </a:rPr>
                                          <m:t>2</m:t>
                                        </m:r>
                                      </m:sub>
                                    </m:sSub>
                                  </m:e>
                                </m:mr>
                                <m:mr>
                                  <m:e>
                                    <m:r>
                                      <a:rPr lang="en-US" sz="802" i="1">
                                        <a:latin typeface="Cambria Math" panose="02040503050406030204" pitchFamily="18" charset="0"/>
                                      </a:rPr>
                                      <m:t>⋮</m:t>
                                    </m:r>
                                  </m:e>
                                </m:mr>
                              </m:m>
                            </m:e>
                          </m:mr>
                          <m:mr>
                            <m:e>
                              <m:sSub>
                                <m:sSubPr>
                                  <m:ctrlPr>
                                    <a:rPr lang="en-US" sz="802" i="1">
                                      <a:latin typeface="Cambria Math" panose="02040503050406030204" pitchFamily="18" charset="0"/>
                                    </a:rPr>
                                  </m:ctrlPr>
                                </m:sSubPr>
                                <m:e>
                                  <m:r>
                                    <a:rPr lang="en-US" sz="802" i="1">
                                      <a:latin typeface="Cambria Math" panose="02040503050406030204" pitchFamily="18" charset="0"/>
                                    </a:rPr>
                                    <m:t>𝑥</m:t>
                                  </m:r>
                                </m:e>
                                <m:sub>
                                  <m:r>
                                    <a:rPr lang="en-US" sz="802" i="1">
                                      <a:latin typeface="Cambria Math" panose="02040503050406030204" pitchFamily="18" charset="0"/>
                                    </a:rPr>
                                    <m:t>𝑛</m:t>
                                  </m:r>
                                </m:sub>
                              </m:sSub>
                            </m:e>
                          </m:mr>
                        </m:m>
                      </m:e>
                    </m:d>
                  </m:oMath>
                </a14:m>
                <a:endParaRPr lang="en-US" sz="802" dirty="0"/>
              </a:p>
            </p:txBody>
          </p:sp>
        </mc:Choice>
        <mc:Fallback xmlns="">
          <p:sp>
            <p:nvSpPr>
              <p:cNvPr id="4" name="TextBox 3"/>
              <p:cNvSpPr txBox="1">
                <a:spLocks noRot="1" noChangeAspect="1" noMove="1" noResize="1" noEditPoints="1" noAdjustHandles="1" noChangeArrowheads="1" noChangeShapeType="1" noTextEdit="1"/>
              </p:cNvSpPr>
              <p:nvPr/>
            </p:nvSpPr>
            <p:spPr>
              <a:xfrm>
                <a:off x="506987" y="2771988"/>
                <a:ext cx="658437" cy="484556"/>
              </a:xfrm>
              <a:prstGeom prst="rect">
                <a:avLst/>
              </a:prstGeom>
              <a:blipFill>
                <a:blip r:embed="rId4"/>
                <a:stretch>
                  <a:fillRect/>
                </a:stretch>
              </a:blipFill>
            </p:spPr>
            <p:txBody>
              <a:bodyPr/>
              <a:lstStyle/>
              <a:p>
                <a:r>
                  <a:rPr lang="en-JO">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26142D3-76E9-4BB2-AC3B-7AC5934660C2}"/>
                  </a:ext>
                </a:extLst>
              </p:cNvPr>
              <p:cNvSpPr txBox="1"/>
              <p:nvPr/>
            </p:nvSpPr>
            <p:spPr>
              <a:xfrm>
                <a:off x="506987" y="2049488"/>
                <a:ext cx="658437" cy="501099"/>
              </a:xfrm>
              <a:prstGeom prst="rect">
                <a:avLst/>
              </a:prstGeom>
              <a:noFill/>
            </p:spPr>
            <p:txBody>
              <a:bodyPr wrap="square" rtlCol="0">
                <a:spAutoFit/>
              </a:bodyPr>
              <a:lstStyle/>
              <a:p>
                <a:r>
                  <a:rPr lang="en-US" sz="802" dirty="0"/>
                  <a:t> </a:t>
                </a:r>
                <a14:m>
                  <m:oMath xmlns:m="http://schemas.openxmlformats.org/officeDocument/2006/math">
                    <m:r>
                      <a:rPr lang="en-US" sz="802" b="1">
                        <a:latin typeface="Cambria Math" panose="02040503050406030204" pitchFamily="18" charset="0"/>
                      </a:rPr>
                      <m:t>𝐱</m:t>
                    </m:r>
                    <m:r>
                      <a:rPr lang="en-US" sz="802">
                        <a:latin typeface="Cambria Math" panose="02040503050406030204" pitchFamily="18" charset="0"/>
                      </a:rPr>
                      <m:t>=</m:t>
                    </m:r>
                    <m:d>
                      <m:dPr>
                        <m:begChr m:val="["/>
                        <m:endChr m:val="]"/>
                        <m:ctrlPr>
                          <a:rPr lang="en-US" sz="802" i="1">
                            <a:latin typeface="Cambria Math" panose="02040503050406030204" pitchFamily="18" charset="0"/>
                          </a:rPr>
                        </m:ctrlPr>
                      </m:dPr>
                      <m:e>
                        <m:m>
                          <m:mPr>
                            <m:mcs>
                              <m:mc>
                                <m:mcPr>
                                  <m:count m:val="1"/>
                                  <m:mcJc m:val="center"/>
                                </m:mcPr>
                              </m:mc>
                            </m:mcs>
                            <m:ctrlPr>
                              <a:rPr lang="en-US" sz="802" i="1">
                                <a:latin typeface="Cambria Math" panose="02040503050406030204" pitchFamily="18" charset="0"/>
                              </a:rPr>
                            </m:ctrlPr>
                          </m:mPr>
                          <m:mr>
                            <m:e>
                              <m:r>
                                <a:rPr lang="en-US" sz="802" i="1">
                                  <a:latin typeface="Cambria Math" panose="02040503050406030204" pitchFamily="18" charset="0"/>
                                </a:rPr>
                                <m:t>1</m:t>
                              </m:r>
                            </m:e>
                          </m:mr>
                          <m:mr>
                            <m:e>
                              <m:m>
                                <m:mPr>
                                  <m:mcs>
                                    <m:mc>
                                      <m:mcPr>
                                        <m:count m:val="1"/>
                                        <m:mcJc m:val="center"/>
                                      </m:mcPr>
                                    </m:mc>
                                  </m:mcs>
                                  <m:ctrlPr>
                                    <a:rPr lang="en-US" sz="802" i="1">
                                      <a:latin typeface="Cambria Math" panose="02040503050406030204" pitchFamily="18" charset="0"/>
                                    </a:rPr>
                                  </m:ctrlPr>
                                </m:mPr>
                                <m:mr>
                                  <m:e>
                                    <m:r>
                                      <m:rPr>
                                        <m:brk m:alnAt="7"/>
                                      </m:rPr>
                                      <a:rPr lang="en-US" sz="802" i="1">
                                        <a:latin typeface="Cambria Math" panose="02040503050406030204" pitchFamily="18" charset="0"/>
                                      </a:rPr>
                                      <m:t>7</m:t>
                                    </m:r>
                                  </m:e>
                                </m:mr>
                                <m:mr>
                                  <m:e>
                                    <m:r>
                                      <a:rPr lang="en-US" sz="802" i="1">
                                        <a:latin typeface="Cambria Math" panose="02040503050406030204" pitchFamily="18" charset="0"/>
                                      </a:rPr>
                                      <m:t>0</m:t>
                                    </m:r>
                                  </m:e>
                                </m:mr>
                              </m:m>
                            </m:e>
                          </m:mr>
                          <m:mr>
                            <m:e>
                              <m:r>
                                <a:rPr lang="en-US" sz="802" i="1">
                                  <a:latin typeface="Cambria Math" panose="02040503050406030204" pitchFamily="18" charset="0"/>
                                </a:rPr>
                                <m:t>1</m:t>
                              </m:r>
                            </m:e>
                          </m:mr>
                        </m:m>
                      </m:e>
                    </m:d>
                  </m:oMath>
                </a14:m>
                <a:endParaRPr lang="en-US" sz="802" dirty="0"/>
              </a:p>
            </p:txBody>
          </p:sp>
        </mc:Choice>
        <mc:Fallback xmlns="">
          <p:sp>
            <p:nvSpPr>
              <p:cNvPr id="7" name="TextBox 6">
                <a:extLst>
                  <a:ext uri="{FF2B5EF4-FFF2-40B4-BE49-F238E27FC236}">
                    <a16:creationId xmlns:a16="http://schemas.microsoft.com/office/drawing/2014/main" id="{026142D3-76E9-4BB2-AC3B-7AC5934660C2}"/>
                  </a:ext>
                </a:extLst>
              </p:cNvPr>
              <p:cNvSpPr txBox="1">
                <a:spLocks noRot="1" noChangeAspect="1" noMove="1" noResize="1" noEditPoints="1" noAdjustHandles="1" noChangeArrowheads="1" noChangeShapeType="1" noTextEdit="1"/>
              </p:cNvSpPr>
              <p:nvPr/>
            </p:nvSpPr>
            <p:spPr>
              <a:xfrm>
                <a:off x="506987" y="2049488"/>
                <a:ext cx="658437" cy="501099"/>
              </a:xfrm>
              <a:prstGeom prst="rect">
                <a:avLst/>
              </a:prstGeom>
              <a:blipFill>
                <a:blip r:embed="rId5"/>
                <a:stretch>
                  <a:fillRect/>
                </a:stretch>
              </a:blipFill>
            </p:spPr>
            <p:txBody>
              <a:bodyPr/>
              <a:lstStyle/>
              <a:p>
                <a:r>
                  <a:rPr lang="en-JO">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D3B8DB-6647-4A7D-8A3C-C64B571BC4CE}"/>
                  </a:ext>
                </a:extLst>
              </p:cNvPr>
              <p:cNvSpPr txBox="1"/>
              <p:nvPr/>
            </p:nvSpPr>
            <p:spPr>
              <a:xfrm>
                <a:off x="965683" y="2142464"/>
                <a:ext cx="1468845" cy="215765"/>
              </a:xfrm>
              <a:prstGeom prst="rect">
                <a:avLst/>
              </a:prstGeom>
              <a:noFill/>
            </p:spPr>
            <p:txBody>
              <a:bodyPr wrap="square" rtlCol="0">
                <a:spAutoFit/>
              </a:bodyPr>
              <a:lstStyle/>
              <a:p>
                <a:r>
                  <a:rPr lang="en-US" sz="802" dirty="0"/>
                  <a:t> </a:t>
                </a:r>
                <a14:m>
                  <m:oMath xmlns:m="http://schemas.openxmlformats.org/officeDocument/2006/math">
                    <m:r>
                      <a:rPr lang="en-US" sz="802" b="1">
                        <a:latin typeface="Cambria Math" panose="02040503050406030204" pitchFamily="18" charset="0"/>
                      </a:rPr>
                      <m:t>𝐱</m:t>
                    </m:r>
                    <m:r>
                      <a:rPr lang="en-US" sz="802">
                        <a:latin typeface="Cambria Math" panose="02040503050406030204" pitchFamily="18" charset="0"/>
                      </a:rPr>
                      <m:t>=</m:t>
                    </m:r>
                    <m:sSup>
                      <m:sSupPr>
                        <m:ctrlPr>
                          <a:rPr lang="en-US" sz="802" i="1">
                            <a:latin typeface="Cambria Math" panose="02040503050406030204" pitchFamily="18" charset="0"/>
                          </a:rPr>
                        </m:ctrlPr>
                      </m:sSupPr>
                      <m:e>
                        <m:d>
                          <m:dPr>
                            <m:begChr m:val="["/>
                            <m:endChr m:val="]"/>
                            <m:ctrlPr>
                              <a:rPr lang="en-US" sz="802" i="1">
                                <a:latin typeface="Cambria Math" panose="02040503050406030204" pitchFamily="18" charset="0"/>
                              </a:rPr>
                            </m:ctrlPr>
                          </m:dPr>
                          <m:e>
                            <m:m>
                              <m:mPr>
                                <m:mcs>
                                  <m:mc>
                                    <m:mcPr>
                                      <m:count m:val="3"/>
                                      <m:mcJc m:val="center"/>
                                    </m:mcPr>
                                  </m:mc>
                                </m:mcs>
                                <m:ctrlPr>
                                  <a:rPr lang="en-US" sz="802" i="1">
                                    <a:latin typeface="Cambria Math" panose="02040503050406030204" pitchFamily="18" charset="0"/>
                                  </a:rPr>
                                </m:ctrlPr>
                              </m:mPr>
                              <m:mr>
                                <m:e>
                                  <m:r>
                                    <m:rPr>
                                      <m:brk m:alnAt="7"/>
                                    </m:rPr>
                                    <a:rPr lang="en-US" sz="802" i="1">
                                      <a:latin typeface="Cambria Math" panose="02040503050406030204" pitchFamily="18" charset="0"/>
                                    </a:rPr>
                                    <m:t>1</m:t>
                                  </m:r>
                                </m:e>
                                <m:e>
                                  <m:r>
                                    <a:rPr lang="en-US" sz="802" i="1">
                                      <a:latin typeface="Cambria Math" panose="02040503050406030204" pitchFamily="18" charset="0"/>
                                    </a:rPr>
                                    <m:t>7</m:t>
                                  </m:r>
                                </m:e>
                                <m:e>
                                  <m:m>
                                    <m:mPr>
                                      <m:mcs>
                                        <m:mc>
                                          <m:mcPr>
                                            <m:count m:val="2"/>
                                            <m:mcJc m:val="center"/>
                                          </m:mcPr>
                                        </m:mc>
                                      </m:mcs>
                                      <m:ctrlPr>
                                        <a:rPr lang="en-US" sz="802" i="1">
                                          <a:latin typeface="Cambria Math" panose="02040503050406030204" pitchFamily="18" charset="0"/>
                                        </a:rPr>
                                      </m:ctrlPr>
                                    </m:mPr>
                                    <m:mr>
                                      <m:e>
                                        <m:r>
                                          <m:rPr>
                                            <m:brk m:alnAt="7"/>
                                          </m:rPr>
                                          <a:rPr lang="en-US" sz="802" i="1">
                                            <a:latin typeface="Cambria Math" panose="02040503050406030204" pitchFamily="18" charset="0"/>
                                          </a:rPr>
                                          <m:t>0</m:t>
                                        </m:r>
                                      </m:e>
                                      <m:e>
                                        <m:r>
                                          <a:rPr lang="en-US" sz="802" i="1">
                                            <a:latin typeface="Cambria Math" panose="02040503050406030204" pitchFamily="18" charset="0"/>
                                          </a:rPr>
                                          <m:t>1</m:t>
                                        </m:r>
                                      </m:e>
                                    </m:mr>
                                  </m:m>
                                </m:e>
                              </m:mr>
                            </m:m>
                          </m:e>
                        </m:d>
                      </m:e>
                      <m:sup>
                        <m:r>
                          <a:rPr lang="en-US" sz="802" i="1">
                            <a:latin typeface="Cambria Math" panose="02040503050406030204" pitchFamily="18" charset="0"/>
                          </a:rPr>
                          <m:t>𝑇</m:t>
                        </m:r>
                      </m:sup>
                    </m:sSup>
                  </m:oMath>
                </a14:m>
                <a:endParaRPr lang="en-US" sz="802" dirty="0"/>
              </a:p>
            </p:txBody>
          </p:sp>
        </mc:Choice>
        <mc:Fallback xmlns="">
          <p:sp>
            <p:nvSpPr>
              <p:cNvPr id="8" name="TextBox 7">
                <a:extLst>
                  <a:ext uri="{FF2B5EF4-FFF2-40B4-BE49-F238E27FC236}">
                    <a16:creationId xmlns:a16="http://schemas.microsoft.com/office/drawing/2014/main" id="{64D3B8DB-6647-4A7D-8A3C-C64B571BC4CE}"/>
                  </a:ext>
                </a:extLst>
              </p:cNvPr>
              <p:cNvSpPr txBox="1">
                <a:spLocks noRot="1" noChangeAspect="1" noMove="1" noResize="1" noEditPoints="1" noAdjustHandles="1" noChangeArrowheads="1" noChangeShapeType="1" noTextEdit="1"/>
              </p:cNvSpPr>
              <p:nvPr/>
            </p:nvSpPr>
            <p:spPr>
              <a:xfrm>
                <a:off x="965683" y="2142464"/>
                <a:ext cx="1468845" cy="215765"/>
              </a:xfrm>
              <a:prstGeom prst="rect">
                <a:avLst/>
              </a:prstGeom>
              <a:blipFill>
                <a:blip r:embed="rId6"/>
                <a:stretch>
                  <a:fillRect/>
                </a:stretch>
              </a:blipFill>
            </p:spPr>
            <p:txBody>
              <a:bodyPr/>
              <a:lstStyle/>
              <a:p>
                <a:r>
                  <a:rPr lang="en-JO">
                    <a:noFill/>
                  </a:rPr>
                  <a:t> </a:t>
                </a:r>
              </a:p>
            </p:txBody>
          </p:sp>
        </mc:Fallback>
      </mc:AlternateContent>
      <p:pic>
        <p:nvPicPr>
          <p:cNvPr id="10" name="Picture 9">
            <a:extLst>
              <a:ext uri="{FF2B5EF4-FFF2-40B4-BE49-F238E27FC236}">
                <a16:creationId xmlns:a16="http://schemas.microsoft.com/office/drawing/2014/main" id="{3DF35885-5EFA-6443-C596-B109D6EC071D}"/>
              </a:ext>
            </a:extLst>
          </p:cNvPr>
          <p:cNvPicPr>
            <a:picLocks noChangeAspect="1"/>
          </p:cNvPicPr>
          <p:nvPr/>
        </p:nvPicPr>
        <p:blipFill>
          <a:blip r:embed="rId7"/>
          <a:stretch>
            <a:fillRect/>
          </a:stretch>
        </p:blipFill>
        <p:spPr>
          <a:xfrm>
            <a:off x="2821078" y="1301714"/>
            <a:ext cx="1707771" cy="1257395"/>
          </a:xfrm>
          <a:prstGeom prst="rect">
            <a:avLst/>
          </a:prstGeom>
        </p:spPr>
      </p:pic>
    </p:spTree>
    <p:extLst>
      <p:ext uri="{BB962C8B-B14F-4D97-AF65-F5344CB8AC3E}">
        <p14:creationId xmlns:p14="http://schemas.microsoft.com/office/powerpoint/2010/main" val="35802824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12242</TotalTime>
  <Words>3994</Words>
  <Application>Microsoft Macintosh PowerPoint</Application>
  <PresentationFormat>Custom</PresentationFormat>
  <Paragraphs>467</Paragraphs>
  <Slides>63</Slides>
  <Notes>5</Notes>
  <HiddenSlides>15</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9" baseType="lpstr">
      <vt:lpstr>arial</vt:lpstr>
      <vt:lpstr>arial</vt:lpstr>
      <vt:lpstr>ArialMT</vt:lpstr>
      <vt:lpstr>Calibri</vt:lpstr>
      <vt:lpstr>Cambria Math</vt:lpstr>
      <vt:lpstr>Courier New</vt:lpstr>
      <vt:lpstr>Helvetica</vt:lpstr>
      <vt:lpstr>Lato</vt:lpstr>
      <vt:lpstr>Lucida Console</vt:lpstr>
      <vt:lpstr>Open Sans</vt:lpstr>
      <vt:lpstr>Palatino Linotype</vt:lpstr>
      <vt:lpstr>Poppins</vt:lpstr>
      <vt:lpstr>Roboto</vt:lpstr>
      <vt:lpstr>Wingdings</vt:lpstr>
      <vt:lpstr>Office Theme</vt:lpstr>
      <vt:lpstr>Equation</vt:lpstr>
      <vt:lpstr>Machine Learning  02- Mathematics for Machine Learning</vt:lpstr>
      <vt:lpstr>“What is the use of Mathematics for Machine Learning when we have computers to do it all?”.</vt:lpstr>
      <vt:lpstr>“What is the use of Mathematics for Machine Learning when we have computers to do it all?”.</vt:lpstr>
      <vt:lpstr>PowerPoint Presentation</vt:lpstr>
      <vt:lpstr>Why Linear Algebra?</vt:lpstr>
      <vt:lpstr>Why Linear Algebra?</vt:lpstr>
      <vt:lpstr>PowerPoint Presentation</vt:lpstr>
      <vt:lpstr>Scalar</vt:lpstr>
      <vt:lpstr>Vectors</vt:lpstr>
      <vt:lpstr>Geometry of Vectors</vt:lpstr>
      <vt:lpstr>Vectors Basics</vt:lpstr>
      <vt:lpstr>Vectors Basics</vt:lpstr>
      <vt:lpstr>Scalar Multiplication </vt:lpstr>
      <vt:lpstr>Norm</vt:lpstr>
      <vt:lpstr>PowerPoint Presentation</vt:lpstr>
      <vt:lpstr>Distance between two points</vt:lpstr>
      <vt:lpstr>Norm of a Vector</vt:lpstr>
      <vt:lpstr>Matrices</vt:lpstr>
      <vt:lpstr>Matrices</vt:lpstr>
      <vt:lpstr>Matrices</vt:lpstr>
      <vt:lpstr>Matrices</vt:lpstr>
      <vt:lpstr>Tensors</vt:lpstr>
      <vt:lpstr>PowerPoint Presentation</vt:lpstr>
      <vt:lpstr>Numpy</vt:lpstr>
      <vt:lpstr>Numpy</vt:lpstr>
      <vt:lpstr>PowerPoint Presentation</vt:lpstr>
      <vt:lpstr>ndarray vs list of lists </vt:lpstr>
      <vt:lpstr>The N-dimensional array (ndarray)</vt:lpstr>
      <vt:lpstr>PowerPoint Presentation</vt:lpstr>
      <vt:lpstr>Examples</vt:lpstr>
      <vt:lpstr>Creating ndarrays</vt:lpstr>
      <vt:lpstr>Numpy data types</vt:lpstr>
      <vt:lpstr>Examples</vt:lpstr>
      <vt:lpstr>Reshape</vt:lpstr>
      <vt:lpstr>Reshaping and transposing</vt:lpstr>
      <vt:lpstr>PowerPoint Presentation</vt:lpstr>
      <vt:lpstr>PowerPoint Presentation</vt:lpstr>
      <vt:lpstr>PowerPoint Presentation</vt:lpstr>
      <vt:lpstr>Dot product</vt:lpstr>
      <vt:lpstr>PowerPoint Presentation</vt:lpstr>
      <vt:lpstr>PowerPoint Presentation</vt:lpstr>
      <vt:lpstr>What is Probability?</vt:lpstr>
      <vt:lpstr>Example</vt:lpstr>
      <vt:lpstr>Probability review</vt:lpstr>
      <vt:lpstr>Probability review</vt:lpstr>
      <vt:lpstr>Probability Spaces</vt:lpstr>
      <vt:lpstr>Variables</vt:lpstr>
      <vt:lpstr>PowerPoint Presentation</vt:lpstr>
      <vt:lpstr>PowerPoint Presentation</vt:lpstr>
      <vt:lpstr>Distributions in Probability </vt:lpstr>
      <vt:lpstr>Probability Density Function (PDF)</vt:lpstr>
      <vt:lpstr>Normal Distribution</vt:lpstr>
      <vt:lpstr>PowerPoint Presentation</vt:lpstr>
      <vt:lpstr>PowerPoint Presentation</vt:lpstr>
      <vt:lpstr>Types Of Probability</vt:lpstr>
      <vt:lpstr>Marginal Probability</vt:lpstr>
      <vt:lpstr>Joint Probability</vt:lpstr>
      <vt:lpstr>Conditional Probability</vt:lpstr>
      <vt:lpstr>Examples</vt:lpstr>
      <vt:lpstr>Examples</vt:lpstr>
      <vt:lpstr>OR.   Union</vt:lpstr>
      <vt:lpstr>Reminder of Disjoint</vt:lpstr>
      <vt:lpstr>Exhaustive events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01- Introduction</dc:title>
  <cp:lastModifiedBy>Malak Abdullah</cp:lastModifiedBy>
  <cp:revision>26</cp:revision>
  <dcterms:created xsi:type="dcterms:W3CDTF">2024-02-10T12:43:08Z</dcterms:created>
  <dcterms:modified xsi:type="dcterms:W3CDTF">2025-09-13T16:32:27Z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2015-07-23T00:00:00Z</vt:filetime>
  </property>
  <property fmtid="{D5CDD505-2E9C-101B-9397-08002B2CF9AE}" pid="3" name="Creator">
    <vt:lpwstr>LaTeX with Beamer class version 3.26</vt:lpwstr>
  </property>
  <property fmtid="{D5CDD505-2E9C-101B-9397-08002B2CF9AE}" pid="4" name="LastSaved">
    <vt:filetime>2024-02-10T00:00:00Z</vt:filetime>
  </property>
</Properties>
</file>